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1115" r:id="rId2"/>
    <p:sldId id="1271" r:id="rId3"/>
    <p:sldId id="1881" r:id="rId4"/>
    <p:sldId id="1882" r:id="rId5"/>
    <p:sldId id="1883" r:id="rId6"/>
    <p:sldId id="1884" r:id="rId7"/>
    <p:sldId id="1885" r:id="rId8"/>
    <p:sldId id="1865" r:id="rId9"/>
    <p:sldId id="1886" r:id="rId10"/>
    <p:sldId id="1868" r:id="rId11"/>
    <p:sldId id="1887" r:id="rId12"/>
    <p:sldId id="1869" r:id="rId13"/>
    <p:sldId id="1870" r:id="rId14"/>
    <p:sldId id="1871" r:id="rId15"/>
    <p:sldId id="1872" r:id="rId16"/>
    <p:sldId id="1888" r:id="rId17"/>
    <p:sldId id="1889" r:id="rId18"/>
    <p:sldId id="1890" r:id="rId19"/>
    <p:sldId id="1891" r:id="rId20"/>
    <p:sldId id="1892" r:id="rId21"/>
    <p:sldId id="1893" r:id="rId22"/>
    <p:sldId id="1894" r:id="rId23"/>
    <p:sldId id="1895" r:id="rId24"/>
    <p:sldId id="1896" r:id="rId25"/>
    <p:sldId id="1897" r:id="rId26"/>
    <p:sldId id="1899" r:id="rId27"/>
    <p:sldId id="1900" r:id="rId28"/>
    <p:sldId id="1898" r:id="rId29"/>
    <p:sldId id="1901" r:id="rId30"/>
    <p:sldId id="1902" r:id="rId31"/>
    <p:sldId id="1903" r:id="rId32"/>
    <p:sldId id="1904" r:id="rId33"/>
    <p:sldId id="1905" r:id="rId34"/>
    <p:sldId id="19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4"/>
    <p:restoredTop sz="96327"/>
  </p:normalViewPr>
  <p:slideViewPr>
    <p:cSldViewPr snapToGrid="0" snapToObjects="1">
      <p:cViewPr varScale="1">
        <p:scale>
          <a:sx n="248" d="100"/>
          <a:sy n="248" d="100"/>
        </p:scale>
        <p:origin x="216" y="161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047BC-1048-9B4D-999C-B8FC6DDBB55A}" type="datetimeFigureOut">
              <a:rPr lang="en-US" smtClean="0"/>
              <a:t>2/26/24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64D6C-2B70-8145-8077-6F89015A278B}" type="slidenum">
              <a:rPr lang="en-US" smtClean="0"/>
              <a:t>‹#›</a:t>
            </a:fld>
            <a:endParaRPr lang="en-US"/>
          </a:p>
        </p:txBody>
      </p:sp>
    </p:spTree>
    <p:extLst>
      <p:ext uri="{BB962C8B-B14F-4D97-AF65-F5344CB8AC3E}">
        <p14:creationId xmlns:p14="http://schemas.microsoft.com/office/powerpoint/2010/main" val="9055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67EA-74FC-AD02-A12F-C53CC89BC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E70C3E-1562-BA37-A824-7E1DFC58D9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BE0F3A-E9B4-1B60-0575-5E14C32F4811}"/>
              </a:ext>
            </a:extLst>
          </p:cNvPr>
          <p:cNvSpPr>
            <a:spLocks noGrp="1"/>
          </p:cNvSpPr>
          <p:nvPr>
            <p:ph type="dt" sz="half" idx="10"/>
          </p:nvPr>
        </p:nvSpPr>
        <p:spPr/>
        <p:txBody>
          <a:bodyPr/>
          <a:lstStyle/>
          <a:p>
            <a:fld id="{3F8801AD-6A48-FA40-8B0C-2506AC9254FF}" type="datetime1">
              <a:rPr lang="en-US" smtClean="0"/>
              <a:t>2/26/24</a:t>
            </a:fld>
            <a:endParaRPr lang="en-US"/>
          </a:p>
        </p:txBody>
      </p:sp>
      <p:sp>
        <p:nvSpPr>
          <p:cNvPr id="5" name="Footer Placeholder 4">
            <a:extLst>
              <a:ext uri="{FF2B5EF4-FFF2-40B4-BE49-F238E27FC236}">
                <a16:creationId xmlns:a16="http://schemas.microsoft.com/office/drawing/2014/main" id="{FADEE3A4-6BC6-76DA-C6AD-08BD76036362}"/>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58203837-5813-F820-376C-2A43D6F952C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36304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28F-522A-4210-94AB-410E0E2957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AEFD6E-189E-9962-2D77-2E12038E5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FE8A-EDDA-7D22-6B6C-203B570DF7FC}"/>
              </a:ext>
            </a:extLst>
          </p:cNvPr>
          <p:cNvSpPr>
            <a:spLocks noGrp="1"/>
          </p:cNvSpPr>
          <p:nvPr>
            <p:ph type="dt" sz="half" idx="10"/>
          </p:nvPr>
        </p:nvSpPr>
        <p:spPr/>
        <p:txBody>
          <a:bodyPr/>
          <a:lstStyle/>
          <a:p>
            <a:fld id="{095A9CC9-5B50-9442-9246-AE104E66481D}" type="datetime1">
              <a:rPr lang="en-US" smtClean="0"/>
              <a:t>2/26/24</a:t>
            </a:fld>
            <a:endParaRPr lang="en-US"/>
          </a:p>
        </p:txBody>
      </p:sp>
      <p:sp>
        <p:nvSpPr>
          <p:cNvPr id="5" name="Footer Placeholder 4">
            <a:extLst>
              <a:ext uri="{FF2B5EF4-FFF2-40B4-BE49-F238E27FC236}">
                <a16:creationId xmlns:a16="http://schemas.microsoft.com/office/drawing/2014/main" id="{725080DB-A48A-2DD3-9888-9199BA2193DB}"/>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B1394B11-6251-C774-9ABB-BD32533EC481}"/>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07288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C6B1F-84C6-3975-A229-79C52ADB4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398E28-05B8-688C-35BE-D1A404DFA5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128C1-6DE1-87F1-0460-2D648CCACF32}"/>
              </a:ext>
            </a:extLst>
          </p:cNvPr>
          <p:cNvSpPr>
            <a:spLocks noGrp="1"/>
          </p:cNvSpPr>
          <p:nvPr>
            <p:ph type="dt" sz="half" idx="10"/>
          </p:nvPr>
        </p:nvSpPr>
        <p:spPr/>
        <p:txBody>
          <a:bodyPr/>
          <a:lstStyle/>
          <a:p>
            <a:fld id="{E86303A0-137A-AF45-90A2-1909AF073735}" type="datetime1">
              <a:rPr lang="en-US" smtClean="0"/>
              <a:t>2/26/24</a:t>
            </a:fld>
            <a:endParaRPr lang="en-US"/>
          </a:p>
        </p:txBody>
      </p:sp>
      <p:sp>
        <p:nvSpPr>
          <p:cNvPr id="5" name="Footer Placeholder 4">
            <a:extLst>
              <a:ext uri="{FF2B5EF4-FFF2-40B4-BE49-F238E27FC236}">
                <a16:creationId xmlns:a16="http://schemas.microsoft.com/office/drawing/2014/main" id="{9CEF6103-6A8F-9770-53E7-B91D612E642C}"/>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1B592830-F820-7F31-9272-C908F7EDB65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993439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7CDC-83F0-BCD5-502C-9506AD9D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78DFC-1827-9026-F80B-89EAAF034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7480E-C967-F96B-5360-2855FE117D63}"/>
              </a:ext>
            </a:extLst>
          </p:cNvPr>
          <p:cNvSpPr>
            <a:spLocks noGrp="1"/>
          </p:cNvSpPr>
          <p:nvPr>
            <p:ph type="dt" sz="half" idx="10"/>
          </p:nvPr>
        </p:nvSpPr>
        <p:spPr/>
        <p:txBody>
          <a:bodyPr/>
          <a:lstStyle/>
          <a:p>
            <a:fld id="{871323C5-73BC-814C-AFC2-8CC4FE71159F}" type="datetime1">
              <a:rPr lang="en-US" smtClean="0"/>
              <a:t>2/26/24</a:t>
            </a:fld>
            <a:endParaRPr lang="en-US"/>
          </a:p>
        </p:txBody>
      </p:sp>
      <p:sp>
        <p:nvSpPr>
          <p:cNvPr id="5" name="Footer Placeholder 4">
            <a:extLst>
              <a:ext uri="{FF2B5EF4-FFF2-40B4-BE49-F238E27FC236}">
                <a16:creationId xmlns:a16="http://schemas.microsoft.com/office/drawing/2014/main" id="{F7DC7E20-F91B-5D71-8278-EC3134A33665}"/>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C66A083B-83C0-9400-C19A-422CEFEDB3D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181833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F813-BE2A-E007-FA28-38AC8D26EC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61F0ED-9AFD-FB75-642B-62FA327A8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306B79-33D2-898B-E252-EA59C8CC366E}"/>
              </a:ext>
            </a:extLst>
          </p:cNvPr>
          <p:cNvSpPr>
            <a:spLocks noGrp="1"/>
          </p:cNvSpPr>
          <p:nvPr>
            <p:ph type="dt" sz="half" idx="10"/>
          </p:nvPr>
        </p:nvSpPr>
        <p:spPr/>
        <p:txBody>
          <a:bodyPr/>
          <a:lstStyle/>
          <a:p>
            <a:fld id="{8B0B80DE-7774-6843-8A2A-3AF1BDF37E59}" type="datetime1">
              <a:rPr lang="en-US" smtClean="0"/>
              <a:t>2/26/24</a:t>
            </a:fld>
            <a:endParaRPr lang="en-US"/>
          </a:p>
        </p:txBody>
      </p:sp>
      <p:sp>
        <p:nvSpPr>
          <p:cNvPr id="5" name="Footer Placeholder 4">
            <a:extLst>
              <a:ext uri="{FF2B5EF4-FFF2-40B4-BE49-F238E27FC236}">
                <a16:creationId xmlns:a16="http://schemas.microsoft.com/office/drawing/2014/main" id="{A4D8570F-BC23-3CBF-0FA7-02A08ADE160D}"/>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DE777966-0F8E-E891-B33F-10BE5ACD5D6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97083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83751-216C-75BF-B058-8D5317D97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17445-F792-A46B-CBD8-EDC6735BC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F1833E-A8A2-444D-BAB1-7DC3DF424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0CAD80-034B-8BCA-2BCE-670FEC69B337}"/>
              </a:ext>
            </a:extLst>
          </p:cNvPr>
          <p:cNvSpPr>
            <a:spLocks noGrp="1"/>
          </p:cNvSpPr>
          <p:nvPr>
            <p:ph type="dt" sz="half" idx="10"/>
          </p:nvPr>
        </p:nvSpPr>
        <p:spPr/>
        <p:txBody>
          <a:bodyPr/>
          <a:lstStyle/>
          <a:p>
            <a:fld id="{18602133-3BA8-5742-8D6D-AD0D24062C95}" type="datetime1">
              <a:rPr lang="en-US" smtClean="0"/>
              <a:t>2/26/24</a:t>
            </a:fld>
            <a:endParaRPr lang="en-US"/>
          </a:p>
        </p:txBody>
      </p:sp>
      <p:sp>
        <p:nvSpPr>
          <p:cNvPr id="6" name="Footer Placeholder 5">
            <a:extLst>
              <a:ext uri="{FF2B5EF4-FFF2-40B4-BE49-F238E27FC236}">
                <a16:creationId xmlns:a16="http://schemas.microsoft.com/office/drawing/2014/main" id="{643DEF8C-B182-CD82-3AF0-2E5A7E8098F9}"/>
              </a:ext>
            </a:extLst>
          </p:cNvPr>
          <p:cNvSpPr>
            <a:spLocks noGrp="1"/>
          </p:cNvSpPr>
          <p:nvPr>
            <p:ph type="ftr" sz="quarter" idx="11"/>
          </p:nvPr>
        </p:nvSpPr>
        <p:spPr/>
        <p:txBody>
          <a:bodyPr/>
          <a:lstStyle/>
          <a:p>
            <a:r>
              <a:rPr lang="en-US"/>
              <a:t>https://github.com/kwchurch/WSDM_2024_tutorial</a:t>
            </a:r>
          </a:p>
        </p:txBody>
      </p:sp>
      <p:sp>
        <p:nvSpPr>
          <p:cNvPr id="7" name="Slide Number Placeholder 6">
            <a:extLst>
              <a:ext uri="{FF2B5EF4-FFF2-40B4-BE49-F238E27FC236}">
                <a16:creationId xmlns:a16="http://schemas.microsoft.com/office/drawing/2014/main" id="{E1BD4DBB-E319-A718-4468-F03AAA435FD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5288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4D27-9F9C-4801-440F-E2FF5F20E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3AF55-74B1-1A99-FF5E-BDE16ADC5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4AC89A-7F6B-8E94-7A3E-3779E2C4A5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C18E2F-D515-4FAD-37EA-603DE7C26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A5AD2-E254-2137-5CBF-FE0EFDC5DD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3B4F68-C8F1-95B4-89D0-29D6AF4E0894}"/>
              </a:ext>
            </a:extLst>
          </p:cNvPr>
          <p:cNvSpPr>
            <a:spLocks noGrp="1"/>
          </p:cNvSpPr>
          <p:nvPr>
            <p:ph type="dt" sz="half" idx="10"/>
          </p:nvPr>
        </p:nvSpPr>
        <p:spPr/>
        <p:txBody>
          <a:bodyPr/>
          <a:lstStyle/>
          <a:p>
            <a:fld id="{C1BE46A1-EBD1-CF42-A80A-47822BB82597}" type="datetime1">
              <a:rPr lang="en-US" smtClean="0"/>
              <a:t>2/26/24</a:t>
            </a:fld>
            <a:endParaRPr lang="en-US"/>
          </a:p>
        </p:txBody>
      </p:sp>
      <p:sp>
        <p:nvSpPr>
          <p:cNvPr id="8" name="Footer Placeholder 7">
            <a:extLst>
              <a:ext uri="{FF2B5EF4-FFF2-40B4-BE49-F238E27FC236}">
                <a16:creationId xmlns:a16="http://schemas.microsoft.com/office/drawing/2014/main" id="{95FC173B-F721-103B-9A99-E08E666EAFA7}"/>
              </a:ext>
            </a:extLst>
          </p:cNvPr>
          <p:cNvSpPr>
            <a:spLocks noGrp="1"/>
          </p:cNvSpPr>
          <p:nvPr>
            <p:ph type="ftr" sz="quarter" idx="11"/>
          </p:nvPr>
        </p:nvSpPr>
        <p:spPr/>
        <p:txBody>
          <a:bodyPr/>
          <a:lstStyle/>
          <a:p>
            <a:r>
              <a:rPr lang="en-US"/>
              <a:t>https://github.com/kwchurch/WSDM_2024_tutorial</a:t>
            </a:r>
          </a:p>
        </p:txBody>
      </p:sp>
      <p:sp>
        <p:nvSpPr>
          <p:cNvPr id="9" name="Slide Number Placeholder 8">
            <a:extLst>
              <a:ext uri="{FF2B5EF4-FFF2-40B4-BE49-F238E27FC236}">
                <a16:creationId xmlns:a16="http://schemas.microsoft.com/office/drawing/2014/main" id="{84F2E212-B1DE-B58F-BBD4-18B32C4B3618}"/>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99819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2A46-CD41-D801-D517-15E70129E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392000-E946-7FBD-A9CC-7600B5E7D2D2}"/>
              </a:ext>
            </a:extLst>
          </p:cNvPr>
          <p:cNvSpPr>
            <a:spLocks noGrp="1"/>
          </p:cNvSpPr>
          <p:nvPr>
            <p:ph type="dt" sz="half" idx="10"/>
          </p:nvPr>
        </p:nvSpPr>
        <p:spPr/>
        <p:txBody>
          <a:bodyPr/>
          <a:lstStyle/>
          <a:p>
            <a:fld id="{0C0BD5BB-BE73-984A-896A-9FFE2D428E33}" type="datetime1">
              <a:rPr lang="en-US" smtClean="0"/>
              <a:t>2/26/24</a:t>
            </a:fld>
            <a:endParaRPr lang="en-US"/>
          </a:p>
        </p:txBody>
      </p:sp>
      <p:sp>
        <p:nvSpPr>
          <p:cNvPr id="4" name="Footer Placeholder 3">
            <a:extLst>
              <a:ext uri="{FF2B5EF4-FFF2-40B4-BE49-F238E27FC236}">
                <a16:creationId xmlns:a16="http://schemas.microsoft.com/office/drawing/2014/main" id="{9529E9B0-437F-AAA9-5160-F98532331946}"/>
              </a:ext>
            </a:extLst>
          </p:cNvPr>
          <p:cNvSpPr>
            <a:spLocks noGrp="1"/>
          </p:cNvSpPr>
          <p:nvPr>
            <p:ph type="ftr" sz="quarter" idx="11"/>
          </p:nvPr>
        </p:nvSpPr>
        <p:spPr/>
        <p:txBody>
          <a:bodyPr/>
          <a:lstStyle/>
          <a:p>
            <a:r>
              <a:rPr lang="en-US"/>
              <a:t>https://github.com/kwchurch/WSDM_2024_tutorial</a:t>
            </a:r>
          </a:p>
        </p:txBody>
      </p:sp>
      <p:sp>
        <p:nvSpPr>
          <p:cNvPr id="5" name="Slide Number Placeholder 4">
            <a:extLst>
              <a:ext uri="{FF2B5EF4-FFF2-40B4-BE49-F238E27FC236}">
                <a16:creationId xmlns:a16="http://schemas.microsoft.com/office/drawing/2014/main" id="{795423D8-04DE-C1BB-11F1-5D2704F919E6}"/>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0303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679B0-989C-0028-EF1B-FA343AC1C7D1}"/>
              </a:ext>
            </a:extLst>
          </p:cNvPr>
          <p:cNvSpPr>
            <a:spLocks noGrp="1"/>
          </p:cNvSpPr>
          <p:nvPr>
            <p:ph type="dt" sz="half" idx="10"/>
          </p:nvPr>
        </p:nvSpPr>
        <p:spPr/>
        <p:txBody>
          <a:bodyPr/>
          <a:lstStyle/>
          <a:p>
            <a:fld id="{BE88D4BB-5960-F34C-A19A-107BD6303091}" type="datetime1">
              <a:rPr lang="en-US" smtClean="0"/>
              <a:t>2/26/24</a:t>
            </a:fld>
            <a:endParaRPr lang="en-US"/>
          </a:p>
        </p:txBody>
      </p:sp>
      <p:sp>
        <p:nvSpPr>
          <p:cNvPr id="3" name="Footer Placeholder 2">
            <a:extLst>
              <a:ext uri="{FF2B5EF4-FFF2-40B4-BE49-F238E27FC236}">
                <a16:creationId xmlns:a16="http://schemas.microsoft.com/office/drawing/2014/main" id="{2CD2EDF4-7DBB-2AED-94AC-35241C496F2E}"/>
              </a:ext>
            </a:extLst>
          </p:cNvPr>
          <p:cNvSpPr>
            <a:spLocks noGrp="1"/>
          </p:cNvSpPr>
          <p:nvPr>
            <p:ph type="ftr" sz="quarter" idx="11"/>
          </p:nvPr>
        </p:nvSpPr>
        <p:spPr/>
        <p:txBody>
          <a:bodyPr/>
          <a:lstStyle/>
          <a:p>
            <a:r>
              <a:rPr lang="en-US"/>
              <a:t>https://github.com/kwchurch/WSDM_2024_tutorial</a:t>
            </a:r>
          </a:p>
        </p:txBody>
      </p:sp>
      <p:sp>
        <p:nvSpPr>
          <p:cNvPr id="4" name="Slide Number Placeholder 3">
            <a:extLst>
              <a:ext uri="{FF2B5EF4-FFF2-40B4-BE49-F238E27FC236}">
                <a16:creationId xmlns:a16="http://schemas.microsoft.com/office/drawing/2014/main" id="{77D0DCFA-FE0F-81D4-B138-16C29E911FBB}"/>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518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9812-0594-1389-BBB8-F89D3EA8F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C362AA-146E-F9FF-632E-403D7D1AF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A5C498-54A8-EB5E-8F3C-D04B27D55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B2D00-5938-47DE-ED97-811FB0E4F164}"/>
              </a:ext>
            </a:extLst>
          </p:cNvPr>
          <p:cNvSpPr>
            <a:spLocks noGrp="1"/>
          </p:cNvSpPr>
          <p:nvPr>
            <p:ph type="dt" sz="half" idx="10"/>
          </p:nvPr>
        </p:nvSpPr>
        <p:spPr/>
        <p:txBody>
          <a:bodyPr/>
          <a:lstStyle/>
          <a:p>
            <a:fld id="{A2137639-57C9-2544-934B-AEF2B38C8618}" type="datetime1">
              <a:rPr lang="en-US" smtClean="0"/>
              <a:t>2/26/24</a:t>
            </a:fld>
            <a:endParaRPr lang="en-US"/>
          </a:p>
        </p:txBody>
      </p:sp>
      <p:sp>
        <p:nvSpPr>
          <p:cNvPr id="6" name="Footer Placeholder 5">
            <a:extLst>
              <a:ext uri="{FF2B5EF4-FFF2-40B4-BE49-F238E27FC236}">
                <a16:creationId xmlns:a16="http://schemas.microsoft.com/office/drawing/2014/main" id="{F818FA46-9443-1F65-6A6F-B0344BB7A7C9}"/>
              </a:ext>
            </a:extLst>
          </p:cNvPr>
          <p:cNvSpPr>
            <a:spLocks noGrp="1"/>
          </p:cNvSpPr>
          <p:nvPr>
            <p:ph type="ftr" sz="quarter" idx="11"/>
          </p:nvPr>
        </p:nvSpPr>
        <p:spPr/>
        <p:txBody>
          <a:bodyPr/>
          <a:lstStyle/>
          <a:p>
            <a:r>
              <a:rPr lang="en-US"/>
              <a:t>https://github.com/kwchurch/WSDM_2024_tutorial</a:t>
            </a:r>
          </a:p>
        </p:txBody>
      </p:sp>
      <p:sp>
        <p:nvSpPr>
          <p:cNvPr id="7" name="Slide Number Placeholder 6">
            <a:extLst>
              <a:ext uri="{FF2B5EF4-FFF2-40B4-BE49-F238E27FC236}">
                <a16:creationId xmlns:a16="http://schemas.microsoft.com/office/drawing/2014/main" id="{F9453EB9-FE33-EA5F-B474-F5A88A534417}"/>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63806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D04D-F362-D68D-CB61-CB8931E54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E02D48-D1DB-EB7C-EB24-41E34AC32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D5AE87-9BF9-AA45-BCC5-6D4A1382F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F9A7A-D6E7-3D1B-3843-5CC39E5295B9}"/>
              </a:ext>
            </a:extLst>
          </p:cNvPr>
          <p:cNvSpPr>
            <a:spLocks noGrp="1"/>
          </p:cNvSpPr>
          <p:nvPr>
            <p:ph type="dt" sz="half" idx="10"/>
          </p:nvPr>
        </p:nvSpPr>
        <p:spPr/>
        <p:txBody>
          <a:bodyPr/>
          <a:lstStyle/>
          <a:p>
            <a:fld id="{3C05E1D2-5B11-9047-852C-B9F504C0F014}" type="datetime1">
              <a:rPr lang="en-US" smtClean="0"/>
              <a:t>2/26/24</a:t>
            </a:fld>
            <a:endParaRPr lang="en-US"/>
          </a:p>
        </p:txBody>
      </p:sp>
      <p:sp>
        <p:nvSpPr>
          <p:cNvPr id="6" name="Footer Placeholder 5">
            <a:extLst>
              <a:ext uri="{FF2B5EF4-FFF2-40B4-BE49-F238E27FC236}">
                <a16:creationId xmlns:a16="http://schemas.microsoft.com/office/drawing/2014/main" id="{5F5EC187-4660-3290-88C7-E626B3C5276F}"/>
              </a:ext>
            </a:extLst>
          </p:cNvPr>
          <p:cNvSpPr>
            <a:spLocks noGrp="1"/>
          </p:cNvSpPr>
          <p:nvPr>
            <p:ph type="ftr" sz="quarter" idx="11"/>
          </p:nvPr>
        </p:nvSpPr>
        <p:spPr/>
        <p:txBody>
          <a:bodyPr/>
          <a:lstStyle/>
          <a:p>
            <a:r>
              <a:rPr lang="en-US"/>
              <a:t>https://github.com/kwchurch/WSDM_2024_tutorial</a:t>
            </a:r>
          </a:p>
        </p:txBody>
      </p:sp>
      <p:sp>
        <p:nvSpPr>
          <p:cNvPr id="7" name="Slide Number Placeholder 6">
            <a:extLst>
              <a:ext uri="{FF2B5EF4-FFF2-40B4-BE49-F238E27FC236}">
                <a16:creationId xmlns:a16="http://schemas.microsoft.com/office/drawing/2014/main" id="{2FAA875A-A28E-BD75-F16F-D7FB7DC622F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26298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BC501-DABE-035A-1C2F-77B48E3D55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71081C-AB55-E602-5326-519564B59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48359-FF65-66CB-61C6-8142CBFCD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14199-CF72-034D-B435-40FCA5E36F90}" type="datetime1">
              <a:rPr lang="en-US" smtClean="0"/>
              <a:t>2/26/24</a:t>
            </a:fld>
            <a:endParaRPr lang="en-US"/>
          </a:p>
        </p:txBody>
      </p:sp>
      <p:sp>
        <p:nvSpPr>
          <p:cNvPr id="5" name="Footer Placeholder 4">
            <a:extLst>
              <a:ext uri="{FF2B5EF4-FFF2-40B4-BE49-F238E27FC236}">
                <a16:creationId xmlns:a16="http://schemas.microsoft.com/office/drawing/2014/main" id="{6B084436-5871-A71D-82CC-DB5369564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https://github.com/kwchurch/WSDM_2024_tutorial</a:t>
            </a:r>
          </a:p>
        </p:txBody>
      </p:sp>
      <p:sp>
        <p:nvSpPr>
          <p:cNvPr id="6" name="Slide Number Placeholder 5">
            <a:extLst>
              <a:ext uri="{FF2B5EF4-FFF2-40B4-BE49-F238E27FC236}">
                <a16:creationId xmlns:a16="http://schemas.microsoft.com/office/drawing/2014/main" id="{3AF7586A-05D4-F11C-41F4-FBFED54E1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E5643-D884-694F-ADCB-3F4DA390586C}" type="slidenum">
              <a:rPr lang="en-US" smtClean="0"/>
              <a:t>‹#›</a:t>
            </a:fld>
            <a:endParaRPr lang="en-US"/>
          </a:p>
        </p:txBody>
      </p:sp>
    </p:spTree>
    <p:extLst>
      <p:ext uri="{BB962C8B-B14F-4D97-AF65-F5344CB8AC3E}">
        <p14:creationId xmlns:p14="http://schemas.microsoft.com/office/powerpoint/2010/main" val="145216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aclanthology.org/2021.emnlp-main.501/" TargetMode="External"/><Relationship Id="rId2" Type="http://schemas.openxmlformats.org/officeDocument/2006/relationships/hyperlink" Target="https://aclanthology.org/2022.emnlp-main.802/" TargetMode="External"/><Relationship Id="rId1" Type="http://schemas.openxmlformats.org/officeDocument/2006/relationships/slideLayout" Target="../slideLayouts/slideLayout2.xml"/><Relationship Id="rId4" Type="http://schemas.openxmlformats.org/officeDocument/2006/relationships/hyperlink" Target="https://paperswithcode.com/dataset/wn18r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idapelled.bandcamp.com/track/smooth-talkin-con-man"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chronicle.com/article/im-a-student-you-have-no-idea-how-much-were-using-chatgpt"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www.wbur.org/hereandnow/2023/05/22/chatgpt-academia"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arxiv.org/abs/1904.06188"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aclanthology.org/search/?q=inter-annotator+agreemen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clanthology.org/P02-104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clanthology.org/P02-1040/"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aclanthology.org/J18-3002" TargetMode="External"/><Relationship Id="rId2" Type="http://schemas.openxmlformats.org/officeDocument/2006/relationships/hyperlink" Target="https://aclanthology.org/D17-1238/"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ü"/>
            </a:pPr>
            <a:r>
              <a:rPr lang="en-US" dirty="0"/>
              <a:t>Easy</a:t>
            </a:r>
          </a:p>
          <a:p>
            <a:pPr lvl="1">
              <a:buFont typeface="Wingdings" pitchFamily="2" charset="2"/>
              <a:buChar char="ü"/>
            </a:pPr>
            <a:r>
              <a:rPr lang="en-US" dirty="0"/>
              <a:t>Inference (</a:t>
            </a:r>
            <a:r>
              <a:rPr lang="en-US" i="1" dirty="0"/>
              <a:t>fit</a:t>
            </a:r>
            <a:r>
              <a:rPr lang="en-US" dirty="0"/>
              <a:t>)</a:t>
            </a:r>
          </a:p>
          <a:p>
            <a:pPr lvl="1">
              <a:buFont typeface="Wingdings" pitchFamily="2" charset="2"/>
              <a:buChar char="ü"/>
            </a:pPr>
            <a:r>
              <a:rPr lang="en-US" dirty="0"/>
              <a:t>Fine-Tuning (</a:t>
            </a:r>
            <a:r>
              <a:rPr lang="en-US" i="1" dirty="0"/>
              <a:t>predict</a:t>
            </a:r>
            <a:r>
              <a:rPr lang="en-US" dirty="0"/>
              <a:t>)</a:t>
            </a:r>
          </a:p>
          <a:p>
            <a:pPr>
              <a:buFont typeface="Wingdings" pitchFamily="2" charset="2"/>
              <a:buChar char="ü"/>
            </a:pPr>
            <a:r>
              <a:rPr lang="en-US" dirty="0"/>
              <a:t>Hard</a:t>
            </a:r>
          </a:p>
          <a:p>
            <a:pPr lvl="1">
              <a:buFont typeface="Wingdings" pitchFamily="2" charset="2"/>
              <a:buChar char="ü"/>
            </a:pPr>
            <a:r>
              <a:rPr lang="en-US" dirty="0"/>
              <a:t>Pre-training</a:t>
            </a:r>
          </a:p>
          <a:p>
            <a:pPr>
              <a:buFont typeface="Wingdings" pitchFamily="2" charset="2"/>
              <a:buChar char="Ø"/>
            </a:pPr>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
        <p:nvSpPr>
          <p:cNvPr id="3" name="Footer Placeholder 2">
            <a:extLst>
              <a:ext uri="{FF2B5EF4-FFF2-40B4-BE49-F238E27FC236}">
                <a16:creationId xmlns:a16="http://schemas.microsoft.com/office/drawing/2014/main" id="{D24CEA30-E4E5-6554-886A-F47C81C9C3E3}"/>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ABB3-147C-F428-B8AB-56DB4FEF9641}"/>
              </a:ext>
            </a:extLst>
          </p:cNvPr>
          <p:cNvSpPr>
            <a:spLocks noGrp="1"/>
          </p:cNvSpPr>
          <p:nvPr>
            <p:ph type="title"/>
          </p:nvPr>
        </p:nvSpPr>
        <p:spPr/>
        <p:txBody>
          <a:bodyPr>
            <a:normAutofit/>
          </a:bodyPr>
          <a:lstStyle/>
          <a:p>
            <a:r>
              <a:rPr lang="en-US" dirty="0"/>
              <a:t>Averaging: Arithmetic vs. Geometric</a:t>
            </a:r>
          </a:p>
        </p:txBody>
      </p:sp>
      <p:sp>
        <p:nvSpPr>
          <p:cNvPr id="3" name="Content Placeholder 2">
            <a:extLst>
              <a:ext uri="{FF2B5EF4-FFF2-40B4-BE49-F238E27FC236}">
                <a16:creationId xmlns:a16="http://schemas.microsoft.com/office/drawing/2014/main" id="{FA9063EC-7825-3D44-6672-B3C0B7E5347B}"/>
              </a:ext>
            </a:extLst>
          </p:cNvPr>
          <p:cNvSpPr>
            <a:spLocks noGrp="1"/>
          </p:cNvSpPr>
          <p:nvPr>
            <p:ph sz="half" idx="1"/>
          </p:nvPr>
        </p:nvSpPr>
        <p:spPr/>
        <p:txBody>
          <a:bodyPr>
            <a:normAutofit fontScale="85000" lnSpcReduction="20000"/>
          </a:bodyPr>
          <a:lstStyle/>
          <a:p>
            <a:r>
              <a:rPr lang="en-US" dirty="0"/>
              <a:t>There are many benchmarks in our field:</a:t>
            </a:r>
          </a:p>
          <a:p>
            <a:pPr lvl="1"/>
            <a:r>
              <a:rPr lang="en-US" dirty="0"/>
              <a:t>e.g., GLUE, </a:t>
            </a:r>
            <a:r>
              <a:rPr lang="en-US" dirty="0" err="1"/>
              <a:t>SciRepEval</a:t>
            </a:r>
            <a:r>
              <a:rPr lang="en-US" dirty="0"/>
              <a:t>, MS MARCO and Big Bench</a:t>
            </a:r>
          </a:p>
          <a:p>
            <a:r>
              <a:rPr lang="en-US" dirty="0"/>
              <a:t>Many designed for SOTA-chasing, </a:t>
            </a:r>
          </a:p>
          <a:p>
            <a:pPr lvl="1"/>
            <a:r>
              <a:rPr lang="en-US" dirty="0"/>
              <a:t>but hopefully, results will generalize to more important use cases. </a:t>
            </a:r>
          </a:p>
          <a:p>
            <a:r>
              <a:rPr lang="en-US" dirty="0"/>
              <a:t>More likely to generalize to more important use cases </a:t>
            </a:r>
          </a:p>
          <a:p>
            <a:pPr lvl="1"/>
            <a:r>
              <a:rPr lang="en-US" dirty="0"/>
              <a:t>if they were designed to do so in the first place</a:t>
            </a:r>
          </a:p>
        </p:txBody>
      </p:sp>
      <p:sp>
        <p:nvSpPr>
          <p:cNvPr id="5" name="Content Placeholder 4">
            <a:extLst>
              <a:ext uri="{FF2B5EF4-FFF2-40B4-BE49-F238E27FC236}">
                <a16:creationId xmlns:a16="http://schemas.microsoft.com/office/drawing/2014/main" id="{12DC3EFC-D023-C4A8-2425-38F097BE7C39}"/>
              </a:ext>
            </a:extLst>
          </p:cNvPr>
          <p:cNvSpPr>
            <a:spLocks noGrp="1"/>
          </p:cNvSpPr>
          <p:nvPr>
            <p:ph sz="half" idx="2"/>
          </p:nvPr>
        </p:nvSpPr>
        <p:spPr/>
        <p:txBody>
          <a:bodyPr>
            <a:normAutofit fontScale="85000" lnSpcReduction="20000"/>
          </a:bodyPr>
          <a:lstStyle/>
          <a:p>
            <a:r>
              <a:rPr lang="en-US" dirty="0"/>
              <a:t>SPEC was designed to report performance relative to baseline</a:t>
            </a:r>
          </a:p>
          <a:p>
            <a:pPr lvl="1"/>
            <a:r>
              <a:rPr lang="en-US" dirty="0"/>
              <a:t>How much better is the candidate CPU relative to VAX 11/780?</a:t>
            </a:r>
          </a:p>
          <a:p>
            <a:pPr lvl="1"/>
            <a:r>
              <a:rPr lang="en-US" dirty="0"/>
              <a:t>On the user’s (unspecified) workload?</a:t>
            </a:r>
          </a:p>
          <a:p>
            <a:r>
              <a:rPr lang="en-US" dirty="0" err="1"/>
              <a:t>Mashey</a:t>
            </a:r>
            <a:r>
              <a:rPr lang="en-US" dirty="0"/>
              <a:t> argues that </a:t>
            </a:r>
          </a:p>
          <a:p>
            <a:pPr lvl="1"/>
            <a:r>
              <a:rPr lang="en-US" dirty="0"/>
              <a:t>geometric means generalize better </a:t>
            </a:r>
          </a:p>
          <a:p>
            <a:pPr lvl="1"/>
            <a:r>
              <a:rPr lang="en-US" dirty="0"/>
              <a:t>over workloads than arithmetic means. </a:t>
            </a:r>
          </a:p>
          <a:p>
            <a:r>
              <a:rPr lang="en-US" dirty="0" err="1"/>
              <a:t>Mashey</a:t>
            </a:r>
            <a:r>
              <a:rPr lang="en-US" dirty="0"/>
              <a:t> suggests that results on our benchmarks would </a:t>
            </a:r>
          </a:p>
          <a:p>
            <a:pPr lvl="1"/>
            <a:r>
              <a:rPr lang="en-US" dirty="0"/>
              <a:t>generalize beyond less important SOTA-chasing use cases </a:t>
            </a:r>
          </a:p>
          <a:p>
            <a:pPr lvl="1"/>
            <a:r>
              <a:rPr lang="en-US" dirty="0"/>
              <a:t>if we replaced arithmetic means with geometric means in GLUE </a:t>
            </a:r>
          </a:p>
          <a:p>
            <a:pPr lvl="1"/>
            <a:r>
              <a:rPr lang="en-US" dirty="0"/>
              <a:t>(and many of our other benchmarks).</a:t>
            </a:r>
          </a:p>
        </p:txBody>
      </p:sp>
      <p:sp>
        <p:nvSpPr>
          <p:cNvPr id="4" name="Footer Placeholder 3">
            <a:extLst>
              <a:ext uri="{FF2B5EF4-FFF2-40B4-BE49-F238E27FC236}">
                <a16:creationId xmlns:a16="http://schemas.microsoft.com/office/drawing/2014/main" id="{8F83B4B1-52C6-6AAD-C458-27A6627F07E3}"/>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771604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FCCB56-10A9-15EC-7995-BCC04A7DB6A5}"/>
              </a:ext>
            </a:extLst>
          </p:cNvPr>
          <p:cNvSpPr>
            <a:spLocks noGrp="1"/>
          </p:cNvSpPr>
          <p:nvPr>
            <p:ph type="title"/>
          </p:nvPr>
        </p:nvSpPr>
        <p:spPr/>
        <p:txBody>
          <a:bodyPr/>
          <a:lstStyle/>
          <a:p>
            <a:r>
              <a:rPr lang="en-US" dirty="0"/>
              <a:t>SPEC: A benchmark for evaluating CPUs</a:t>
            </a:r>
          </a:p>
        </p:txBody>
      </p:sp>
      <p:pic>
        <p:nvPicPr>
          <p:cNvPr id="9" name="Content Placeholder 8" descr="A black and white text with white text&#10;&#10;Description automatically generated">
            <a:extLst>
              <a:ext uri="{FF2B5EF4-FFF2-40B4-BE49-F238E27FC236}">
                <a16:creationId xmlns:a16="http://schemas.microsoft.com/office/drawing/2014/main" id="{8F2F916C-F67A-3FE4-E831-E4A2DC327ED3}"/>
              </a:ext>
            </a:extLst>
          </p:cNvPr>
          <p:cNvPicPr>
            <a:picLocks noGrp="1" noChangeAspect="1"/>
          </p:cNvPicPr>
          <p:nvPr>
            <p:ph sz="half" idx="1"/>
          </p:nvPr>
        </p:nvPicPr>
        <p:blipFill>
          <a:blip r:embed="rId2"/>
          <a:stretch>
            <a:fillRect/>
          </a:stretch>
        </p:blipFill>
        <p:spPr>
          <a:xfrm>
            <a:off x="838200" y="2083144"/>
            <a:ext cx="5181600" cy="3836300"/>
          </a:xfrm>
        </p:spPr>
      </p:pic>
      <p:pic>
        <p:nvPicPr>
          <p:cNvPr id="11" name="Content Placeholder 10" descr="A table of information&#10;&#10;Description automatically generated">
            <a:extLst>
              <a:ext uri="{FF2B5EF4-FFF2-40B4-BE49-F238E27FC236}">
                <a16:creationId xmlns:a16="http://schemas.microsoft.com/office/drawing/2014/main" id="{81430A0C-F440-FA6C-796F-F4C0073852E0}"/>
              </a:ext>
            </a:extLst>
          </p:cNvPr>
          <p:cNvPicPr>
            <a:picLocks noGrp="1" noChangeAspect="1"/>
          </p:cNvPicPr>
          <p:nvPr>
            <p:ph sz="half" idx="2"/>
          </p:nvPr>
        </p:nvPicPr>
        <p:blipFill>
          <a:blip r:embed="rId3"/>
          <a:stretch>
            <a:fillRect/>
          </a:stretch>
        </p:blipFill>
        <p:spPr>
          <a:xfrm>
            <a:off x="6771605" y="1825625"/>
            <a:ext cx="3982790" cy="4351338"/>
          </a:xfrm>
        </p:spPr>
      </p:pic>
      <p:sp>
        <p:nvSpPr>
          <p:cNvPr id="4" name="Footer Placeholder 3">
            <a:extLst>
              <a:ext uri="{FF2B5EF4-FFF2-40B4-BE49-F238E27FC236}">
                <a16:creationId xmlns:a16="http://schemas.microsoft.com/office/drawing/2014/main" id="{DCA57DBA-2F34-A7BE-6B71-932FC6FDC1A0}"/>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598499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F367-D383-4F16-EC52-99A6CD7E460A}"/>
              </a:ext>
            </a:extLst>
          </p:cNvPr>
          <p:cNvSpPr>
            <a:spLocks noGrp="1"/>
          </p:cNvSpPr>
          <p:nvPr>
            <p:ph type="title"/>
          </p:nvPr>
        </p:nvSpPr>
        <p:spPr/>
        <p:txBody>
          <a:bodyPr/>
          <a:lstStyle/>
          <a:p>
            <a:r>
              <a:rPr lang="en-US" dirty="0"/>
              <a:t>Challenges for Validity and Reliability</a:t>
            </a:r>
          </a:p>
        </p:txBody>
      </p:sp>
      <p:sp>
        <p:nvSpPr>
          <p:cNvPr id="3" name="Content Placeholder 2">
            <a:extLst>
              <a:ext uri="{FF2B5EF4-FFF2-40B4-BE49-F238E27FC236}">
                <a16:creationId xmlns:a16="http://schemas.microsoft.com/office/drawing/2014/main" id="{EBA35BF2-7021-458A-E1CA-C6BC96007279}"/>
              </a:ext>
            </a:extLst>
          </p:cNvPr>
          <p:cNvSpPr>
            <a:spLocks noGrp="1"/>
          </p:cNvSpPr>
          <p:nvPr>
            <p:ph idx="1"/>
          </p:nvPr>
        </p:nvSpPr>
        <p:spPr/>
        <p:txBody>
          <a:bodyPr/>
          <a:lstStyle/>
          <a:p>
            <a:r>
              <a:rPr lang="en-US" dirty="0"/>
              <a:t>Unrepresentative Samples</a:t>
            </a:r>
          </a:p>
          <a:p>
            <a:r>
              <a:rPr lang="en-US" dirty="0"/>
              <a:t>Test/Train Splits: Interpolation vs. Extrapolation</a:t>
            </a:r>
          </a:p>
          <a:p>
            <a:r>
              <a:rPr lang="en-US" dirty="0"/>
              <a:t>Leakage</a:t>
            </a:r>
          </a:p>
          <a:p>
            <a:r>
              <a:rPr lang="en-US" dirty="0"/>
              <a:t>Labeling and Inter-annotator Agreement</a:t>
            </a:r>
          </a:p>
          <a:p>
            <a:r>
              <a:rPr lang="en-US" dirty="0"/>
              <a:t>Too many (irrelevant) tasks</a:t>
            </a:r>
          </a:p>
        </p:txBody>
      </p:sp>
      <p:sp>
        <p:nvSpPr>
          <p:cNvPr id="5" name="Footer Placeholder 4">
            <a:extLst>
              <a:ext uri="{FF2B5EF4-FFF2-40B4-BE49-F238E27FC236}">
                <a16:creationId xmlns:a16="http://schemas.microsoft.com/office/drawing/2014/main" id="{6E3FDDB5-9192-A54B-DACB-AB3BE06763C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443361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8598-DC0C-1D3E-DFF2-39DBCF951975}"/>
              </a:ext>
            </a:extLst>
          </p:cNvPr>
          <p:cNvSpPr>
            <a:spLocks noGrp="1"/>
          </p:cNvSpPr>
          <p:nvPr>
            <p:ph type="title"/>
          </p:nvPr>
        </p:nvSpPr>
        <p:spPr/>
        <p:txBody>
          <a:bodyPr/>
          <a:lstStyle/>
          <a:p>
            <a:r>
              <a:rPr lang="en-US" dirty="0"/>
              <a:t>Unrepresentative Samples</a:t>
            </a:r>
          </a:p>
        </p:txBody>
      </p:sp>
      <p:sp>
        <p:nvSpPr>
          <p:cNvPr id="3" name="Content Placeholder 2">
            <a:extLst>
              <a:ext uri="{FF2B5EF4-FFF2-40B4-BE49-F238E27FC236}">
                <a16:creationId xmlns:a16="http://schemas.microsoft.com/office/drawing/2014/main" id="{5CD30956-1934-2CB1-5B40-C8990A7F8166}"/>
              </a:ext>
            </a:extLst>
          </p:cNvPr>
          <p:cNvSpPr>
            <a:spLocks noGrp="1"/>
          </p:cNvSpPr>
          <p:nvPr>
            <p:ph sz="half" idx="1"/>
          </p:nvPr>
        </p:nvSpPr>
        <p:spPr/>
        <p:txBody>
          <a:bodyPr>
            <a:normAutofit lnSpcReduction="10000"/>
          </a:bodyPr>
          <a:lstStyle/>
          <a:p>
            <a:r>
              <a:rPr lang="en-US" dirty="0"/>
              <a:t>Ideally, a benchmark should be</a:t>
            </a:r>
          </a:p>
          <a:p>
            <a:pPr lvl="1"/>
            <a:r>
              <a:rPr lang="en-US" dirty="0"/>
              <a:t>a representative sample </a:t>
            </a:r>
          </a:p>
          <a:p>
            <a:pPr lvl="1"/>
            <a:r>
              <a:rPr lang="en-US" dirty="0"/>
              <a:t>of a larger population of interest.</a:t>
            </a:r>
          </a:p>
          <a:p>
            <a:r>
              <a:rPr lang="en-US" dirty="0"/>
              <a:t>Balanced Corpora:</a:t>
            </a:r>
          </a:p>
          <a:p>
            <a:pPr lvl="1"/>
            <a:r>
              <a:rPr lang="en-US" dirty="0"/>
              <a:t>1960s: Brown Corpus</a:t>
            </a:r>
          </a:p>
          <a:p>
            <a:pPr lvl="1"/>
            <a:r>
              <a:rPr lang="en-US" dirty="0"/>
              <a:t>1990s: British National Corpus</a:t>
            </a:r>
          </a:p>
          <a:p>
            <a:r>
              <a:rPr lang="en-US" dirty="0"/>
              <a:t>Current view: catch as catch can</a:t>
            </a:r>
          </a:p>
          <a:p>
            <a:pPr lvl="1"/>
            <a:r>
              <a:rPr lang="en-US" i="1" dirty="0"/>
              <a:t>there is no data like more data </a:t>
            </a:r>
            <a:r>
              <a:rPr lang="en-US" dirty="0"/>
              <a:t>– Mercer</a:t>
            </a:r>
          </a:p>
          <a:p>
            <a:r>
              <a:rPr lang="en-US" dirty="0"/>
              <a:t>Representative samples </a:t>
            </a:r>
            <a:r>
              <a:rPr lang="en-US" dirty="0">
                <a:sym typeface="Wingdings" pitchFamily="2" charset="2"/>
              </a:rPr>
              <a:t> More credible generalizations</a:t>
            </a:r>
            <a:endParaRPr lang="en-US" dirty="0"/>
          </a:p>
        </p:txBody>
      </p:sp>
      <p:pic>
        <p:nvPicPr>
          <p:cNvPr id="7" name="Content Placeholder 6" descr="A table with numbers and text&#10;&#10;Description automatically generated">
            <a:extLst>
              <a:ext uri="{FF2B5EF4-FFF2-40B4-BE49-F238E27FC236}">
                <a16:creationId xmlns:a16="http://schemas.microsoft.com/office/drawing/2014/main" id="{8EAED778-2430-8E0D-1BC1-0E34698C27E8}"/>
              </a:ext>
            </a:extLst>
          </p:cNvPr>
          <p:cNvPicPr>
            <a:picLocks noGrp="1" noChangeAspect="1"/>
          </p:cNvPicPr>
          <p:nvPr>
            <p:ph sz="half" idx="2"/>
          </p:nvPr>
        </p:nvPicPr>
        <p:blipFill>
          <a:blip r:embed="rId2"/>
          <a:stretch>
            <a:fillRect/>
          </a:stretch>
        </p:blipFill>
        <p:spPr>
          <a:xfrm>
            <a:off x="5923652" y="1907283"/>
            <a:ext cx="5838611" cy="3003556"/>
          </a:xfrm>
        </p:spPr>
      </p:pic>
      <p:sp>
        <p:nvSpPr>
          <p:cNvPr id="4" name="Footer Placeholder 3">
            <a:extLst>
              <a:ext uri="{FF2B5EF4-FFF2-40B4-BE49-F238E27FC236}">
                <a16:creationId xmlns:a16="http://schemas.microsoft.com/office/drawing/2014/main" id="{52EB3A47-7EB2-7CD1-8C8D-2BC29AED209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373406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945F328-BD42-0B2A-90F9-15B1DE914899}"/>
                  </a:ext>
                </a:extLst>
              </p:cNvPr>
              <p:cNvSpPr>
                <a:spLocks noGrp="1"/>
              </p:cNvSpPr>
              <p:nvPr>
                <p:ph type="title"/>
              </p:nvPr>
            </p:nvSpPr>
            <p:spPr/>
            <p:txBody>
              <a:bodyPr>
                <a:normAutofit fontScale="90000"/>
              </a:bodyPr>
              <a:lstStyle/>
              <a:p>
                <a:r>
                  <a:rPr lang="en-US" sz="4000" dirty="0"/>
                  <a:t>Test/Train Splits: Interpolation </a:t>
                </a:r>
                <a14:m>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a14:m>
                <a:r>
                  <a:rPr lang="en-US" sz="4000" dirty="0"/>
                  <a:t> Extrapolation</a:t>
                </a:r>
                <a:br>
                  <a:rPr lang="en-US" sz="4000" dirty="0"/>
                </a:br>
                <a:r>
                  <a:rPr lang="en-US" sz="3600" i="1" dirty="0"/>
                  <a:t>It’s Difficult to Make Predictions, Especially About the Future</a:t>
                </a:r>
                <a:endParaRPr lang="en-US" sz="4000" i="1" dirty="0"/>
              </a:p>
            </p:txBody>
          </p:sp>
        </mc:Choice>
        <mc:Fallback>
          <p:sp>
            <p:nvSpPr>
              <p:cNvPr id="2" name="Title 1">
                <a:extLst>
                  <a:ext uri="{FF2B5EF4-FFF2-40B4-BE49-F238E27FC236}">
                    <a16:creationId xmlns:a16="http://schemas.microsoft.com/office/drawing/2014/main" id="{E945F328-BD42-0B2A-90F9-15B1DE914899}"/>
                  </a:ext>
                </a:extLst>
              </p:cNvPr>
              <p:cNvSpPr>
                <a:spLocks noGrp="1" noRot="1" noChangeAspect="1" noMove="1" noResize="1" noEditPoints="1" noAdjustHandles="1" noChangeArrowheads="1" noChangeShapeType="1" noTextEdit="1"/>
              </p:cNvSpPr>
              <p:nvPr>
                <p:ph type="title"/>
              </p:nvPr>
            </p:nvSpPr>
            <p:spPr>
              <a:blipFill>
                <a:blip r:embed="rId2"/>
                <a:stretch>
                  <a:fillRect l="-1809" b="-3810"/>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8A75FB6F-37EA-6E0D-EED3-C82CD3588AE2}"/>
              </a:ext>
            </a:extLst>
          </p:cNvPr>
          <p:cNvSpPr>
            <a:spLocks noGrp="1"/>
          </p:cNvSpPr>
          <p:nvPr>
            <p:ph sz="half" idx="1"/>
          </p:nvPr>
        </p:nvSpPr>
        <p:spPr/>
        <p:txBody>
          <a:bodyPr>
            <a:normAutofit fontScale="85000" lnSpcReduction="10000"/>
          </a:bodyPr>
          <a:lstStyle/>
          <a:p>
            <a:r>
              <a:rPr lang="en-US" dirty="0"/>
              <a:t>It is common for graphs to evolve over time. </a:t>
            </a:r>
          </a:p>
          <a:p>
            <a:pPr lvl="1"/>
            <a:r>
              <a:rPr lang="en-US" dirty="0"/>
              <a:t>For example, the academic literature is growing very quickly,</a:t>
            </a:r>
          </a:p>
          <a:p>
            <a:pPr lvl="1"/>
            <a:r>
              <a:rPr lang="en-US" dirty="0"/>
              <a:t>doubling every nine years</a:t>
            </a:r>
          </a:p>
          <a:p>
            <a:r>
              <a:rPr lang="en-US" dirty="0"/>
              <a:t>Benchmarks such as OGB focus on static snapshots from a few years ago, </a:t>
            </a:r>
          </a:p>
          <a:p>
            <a:pPr lvl="1"/>
            <a:r>
              <a:rPr lang="en-US" dirty="0"/>
              <a:t>missing opportunities to encourage the community to study growth and timeliness.</a:t>
            </a:r>
          </a:p>
          <a:p>
            <a:r>
              <a:rPr lang="en-US" dirty="0"/>
              <a:t>Random splits are common in graph learning benchmarks, e.g., WN18RR, </a:t>
            </a:r>
          </a:p>
          <a:p>
            <a:pPr lvl="1"/>
            <a:r>
              <a:rPr lang="en-US" dirty="0"/>
              <a:t>a popular Knowledge Graph Completion (KGC) task based on WordNet</a:t>
            </a:r>
          </a:p>
        </p:txBody>
      </p:sp>
      <p:pic>
        <p:nvPicPr>
          <p:cNvPr id="8" name="Content Placeholder 7" descr="A diagram of a graph&#10;&#10;Description automatically generated with medium confidence">
            <a:extLst>
              <a:ext uri="{FF2B5EF4-FFF2-40B4-BE49-F238E27FC236}">
                <a16:creationId xmlns:a16="http://schemas.microsoft.com/office/drawing/2014/main" id="{6DCB97BC-BDD3-AD1C-115D-2F3E8E54A555}"/>
              </a:ext>
            </a:extLst>
          </p:cNvPr>
          <p:cNvPicPr>
            <a:picLocks noGrp="1" noChangeAspect="1"/>
          </p:cNvPicPr>
          <p:nvPr>
            <p:ph sz="half" idx="2"/>
          </p:nvPr>
        </p:nvPicPr>
        <p:blipFill>
          <a:blip r:embed="rId3"/>
          <a:stretch>
            <a:fillRect/>
          </a:stretch>
        </p:blipFill>
        <p:spPr>
          <a:xfrm>
            <a:off x="7180593" y="1528878"/>
            <a:ext cx="4354097" cy="5075114"/>
          </a:xfrm>
        </p:spPr>
      </p:pic>
      <p:sp>
        <p:nvSpPr>
          <p:cNvPr id="4" name="Footer Placeholder 3">
            <a:extLst>
              <a:ext uri="{FF2B5EF4-FFF2-40B4-BE49-F238E27FC236}">
                <a16:creationId xmlns:a16="http://schemas.microsoft.com/office/drawing/2014/main" id="{A7026851-C9BC-852C-5349-3A5B15D4978E}"/>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236341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1920-8D29-A1FF-64E7-0621DD0A8C9E}"/>
              </a:ext>
            </a:extLst>
          </p:cNvPr>
          <p:cNvSpPr>
            <a:spLocks noGrp="1"/>
          </p:cNvSpPr>
          <p:nvPr>
            <p:ph type="title"/>
          </p:nvPr>
        </p:nvSpPr>
        <p:spPr/>
        <p:txBody>
          <a:bodyPr/>
          <a:lstStyle/>
          <a:p>
            <a:r>
              <a:rPr lang="en-US" dirty="0"/>
              <a:t>Leakage</a:t>
            </a:r>
          </a:p>
        </p:txBody>
      </p:sp>
      <p:sp>
        <p:nvSpPr>
          <p:cNvPr id="3" name="Content Placeholder 2">
            <a:extLst>
              <a:ext uri="{FF2B5EF4-FFF2-40B4-BE49-F238E27FC236}">
                <a16:creationId xmlns:a16="http://schemas.microsoft.com/office/drawing/2014/main" id="{29D4FC54-7B9A-FABB-5A2D-AA5A5F1048A4}"/>
              </a:ext>
            </a:extLst>
          </p:cNvPr>
          <p:cNvSpPr>
            <a:spLocks noGrp="1"/>
          </p:cNvSpPr>
          <p:nvPr>
            <p:ph idx="1"/>
          </p:nvPr>
        </p:nvSpPr>
        <p:spPr/>
        <p:txBody>
          <a:bodyPr/>
          <a:lstStyle/>
          <a:p>
            <a:r>
              <a:rPr lang="en-US" dirty="0"/>
              <a:t>Leakage is common in many benchmarks</a:t>
            </a:r>
          </a:p>
          <a:p>
            <a:pPr lvl="1"/>
            <a:r>
              <a:rPr lang="en-US" dirty="0"/>
              <a:t>There is considerable discussion of leakage in </a:t>
            </a:r>
            <a:r>
              <a:rPr lang="en-US" dirty="0" err="1"/>
              <a:t>SciDocs</a:t>
            </a:r>
            <a:r>
              <a:rPr lang="en-US" dirty="0"/>
              <a:t> </a:t>
            </a:r>
          </a:p>
          <a:p>
            <a:pPr lvl="2"/>
            <a:r>
              <a:rPr lang="en-US" dirty="0"/>
              <a:t>(see 4.2 of </a:t>
            </a:r>
            <a:r>
              <a:rPr lang="en-US" dirty="0">
                <a:hlinkClick r:id="rId2"/>
              </a:rPr>
              <a:t>https://aclanthology.org/2022.emnlp-main.802/</a:t>
            </a:r>
            <a:r>
              <a:rPr lang="en-US" dirty="0"/>
              <a:t>)</a:t>
            </a:r>
          </a:p>
          <a:p>
            <a:pPr lvl="1"/>
            <a:r>
              <a:rPr lang="en-US" dirty="0"/>
              <a:t>WN18 </a:t>
            </a:r>
            <a:r>
              <a:rPr lang="en-US" dirty="0">
                <a:sym typeface="Wingdings" pitchFamily="2" charset="2"/>
              </a:rPr>
              <a:t> WN18RR (WordNet benchmarks)</a:t>
            </a:r>
          </a:p>
          <a:p>
            <a:pPr lvl="2"/>
            <a:r>
              <a:rPr lang="en-US" dirty="0"/>
              <a:t>If 𝑥 is-a 𝑦 (a car is a vehicle),</a:t>
            </a:r>
            <a:endParaRPr lang="en-US" dirty="0">
              <a:sym typeface="Wingdings" pitchFamily="2" charset="2"/>
            </a:endParaRPr>
          </a:p>
          <a:p>
            <a:pPr lvl="3"/>
            <a:r>
              <a:rPr lang="en-US" dirty="0">
                <a:sym typeface="Wingdings" pitchFamily="2" charset="2"/>
              </a:rPr>
              <a:t>then there will be two links between </a:t>
            </a:r>
            <a:r>
              <a:rPr lang="en-US" i="1" dirty="0">
                <a:sym typeface="Wingdings" pitchFamily="2" charset="2"/>
              </a:rPr>
              <a:t>x</a:t>
            </a:r>
            <a:r>
              <a:rPr lang="en-US" dirty="0">
                <a:sym typeface="Wingdings" pitchFamily="2" charset="2"/>
              </a:rPr>
              <a:t> and </a:t>
            </a:r>
            <a:r>
              <a:rPr lang="en-US" i="1" dirty="0">
                <a:sym typeface="Wingdings" pitchFamily="2" charset="2"/>
              </a:rPr>
              <a:t>y</a:t>
            </a:r>
            <a:r>
              <a:rPr lang="en-US" dirty="0">
                <a:sym typeface="Wingdings" pitchFamily="2" charset="2"/>
              </a:rPr>
              <a:t>: hypernym and hyponym</a:t>
            </a:r>
          </a:p>
          <a:p>
            <a:pPr lvl="2"/>
            <a:r>
              <a:rPr lang="en-US" dirty="0">
                <a:sym typeface="Wingdings" pitchFamily="2" charset="2"/>
              </a:rPr>
              <a:t>Since WN18 randomly splits links into test and train,</a:t>
            </a:r>
          </a:p>
          <a:p>
            <a:pPr lvl="3"/>
            <a:r>
              <a:rPr lang="en-US" dirty="0">
                <a:sym typeface="Wingdings" pitchFamily="2" charset="2"/>
              </a:rPr>
              <a:t>one of these links is likely to be in test and the other in train</a:t>
            </a:r>
          </a:p>
          <a:p>
            <a:pPr lvl="2"/>
            <a:r>
              <a:rPr lang="en-US" dirty="0">
                <a:sym typeface="Wingdings" pitchFamily="2" charset="2"/>
              </a:rPr>
              <a:t>Unfortunately, WN18RR corrects some (but not all) of the leakage</a:t>
            </a:r>
          </a:p>
          <a:p>
            <a:pPr lvl="3"/>
            <a:r>
              <a:rPr lang="en-US" dirty="0">
                <a:sym typeface="Wingdings" pitchFamily="2" charset="2"/>
              </a:rPr>
              <a:t>See table 4 of </a:t>
            </a:r>
            <a:r>
              <a:rPr lang="en-US" dirty="0">
                <a:sym typeface="Wingdings" pitchFamily="2" charset="2"/>
                <a:hlinkClick r:id="rId3"/>
              </a:rPr>
              <a:t>https://aclanthology.org/2021.emnlp-main.501/</a:t>
            </a:r>
            <a:r>
              <a:rPr lang="en-US" dirty="0">
                <a:sym typeface="Wingdings" pitchFamily="2" charset="2"/>
              </a:rPr>
              <a:t> </a:t>
            </a:r>
          </a:p>
          <a:p>
            <a:pPr lvl="2"/>
            <a:r>
              <a:rPr lang="en-US" dirty="0">
                <a:sym typeface="Wingdings" pitchFamily="2" charset="2"/>
              </a:rPr>
              <a:t>Despite this leakage, there are many papers on WN18RR</a:t>
            </a:r>
          </a:p>
          <a:p>
            <a:pPr lvl="3"/>
            <a:r>
              <a:rPr lang="en-US" dirty="0">
                <a:sym typeface="Wingdings" pitchFamily="2" charset="2"/>
                <a:hlinkClick r:id="rId4"/>
              </a:rPr>
              <a:t>https://paperswithcode.com/dataset/wn18rr</a:t>
            </a:r>
            <a:r>
              <a:rPr lang="en-US" dirty="0">
                <a:sym typeface="Wingdings" pitchFamily="2" charset="2"/>
              </a:rPr>
              <a:t> </a:t>
            </a:r>
            <a:endParaRPr lang="en-US" dirty="0"/>
          </a:p>
        </p:txBody>
      </p:sp>
      <p:sp>
        <p:nvSpPr>
          <p:cNvPr id="4" name="Footer Placeholder 3">
            <a:extLst>
              <a:ext uri="{FF2B5EF4-FFF2-40B4-BE49-F238E27FC236}">
                <a16:creationId xmlns:a16="http://schemas.microsoft.com/office/drawing/2014/main" id="{882D6D99-78BE-1828-F2FA-B629A27EB149}"/>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00652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3BF1-7779-601F-8C6C-259AAE326294}"/>
              </a:ext>
            </a:extLst>
          </p:cNvPr>
          <p:cNvSpPr>
            <a:spLocks noGrp="1"/>
          </p:cNvSpPr>
          <p:nvPr>
            <p:ph type="title"/>
          </p:nvPr>
        </p:nvSpPr>
        <p:spPr/>
        <p:txBody>
          <a:bodyPr/>
          <a:lstStyle/>
          <a:p>
            <a:r>
              <a:rPr lang="en-US" dirty="0"/>
              <a:t>Labeling and Inter-annotator Agreement</a:t>
            </a:r>
          </a:p>
        </p:txBody>
      </p:sp>
      <p:sp>
        <p:nvSpPr>
          <p:cNvPr id="3" name="Content Placeholder 2">
            <a:extLst>
              <a:ext uri="{FF2B5EF4-FFF2-40B4-BE49-F238E27FC236}">
                <a16:creationId xmlns:a16="http://schemas.microsoft.com/office/drawing/2014/main" id="{320C5393-8119-30D0-9B08-850A0B29E352}"/>
              </a:ext>
            </a:extLst>
          </p:cNvPr>
          <p:cNvSpPr>
            <a:spLocks noGrp="1"/>
          </p:cNvSpPr>
          <p:nvPr>
            <p:ph idx="1"/>
          </p:nvPr>
        </p:nvSpPr>
        <p:spPr/>
        <p:txBody>
          <a:bodyPr/>
          <a:lstStyle/>
          <a:p>
            <a:r>
              <a:rPr lang="en-US" dirty="0"/>
              <a:t>The documentation on </a:t>
            </a:r>
            <a:r>
              <a:rPr lang="en-US" dirty="0" err="1"/>
              <a:t>SciRepEval</a:t>
            </a:r>
            <a:r>
              <a:rPr lang="en-US" dirty="0"/>
              <a:t> makes it clear that some labels are “silver” (less reliable) [underlining added]: </a:t>
            </a:r>
          </a:p>
          <a:p>
            <a:pPr lvl="1"/>
            <a:r>
              <a:rPr lang="en-US" i="1" dirty="0"/>
              <a:t>... a new large-scale field of study (</a:t>
            </a:r>
            <a:r>
              <a:rPr lang="en-US" i="1" dirty="0" err="1"/>
              <a:t>FoS</a:t>
            </a:r>
            <a:r>
              <a:rPr lang="en-US" i="1" dirty="0"/>
              <a:t>) multi-label training set of more than 500K papers with </a:t>
            </a:r>
            <a:r>
              <a:rPr lang="en-US" b="1" i="1" u="sng" dirty="0"/>
              <a:t>silver</a:t>
            </a:r>
            <a:r>
              <a:rPr lang="en-US" i="1" dirty="0"/>
              <a:t> </a:t>
            </a:r>
            <a:r>
              <a:rPr lang="en-US" i="1" dirty="0" err="1"/>
              <a:t>FoS</a:t>
            </a:r>
            <a:r>
              <a:rPr lang="en-US" i="1" dirty="0"/>
              <a:t> labels based on publication venue</a:t>
            </a:r>
          </a:p>
          <a:p>
            <a:r>
              <a:rPr lang="en-US" dirty="0"/>
              <a:t>We compared </a:t>
            </a:r>
            <a:r>
              <a:rPr lang="en-US" dirty="0" err="1"/>
              <a:t>FoS</a:t>
            </a:r>
            <a:r>
              <a:rPr lang="en-US" dirty="0"/>
              <a:t> labels in </a:t>
            </a:r>
            <a:r>
              <a:rPr lang="en-US" dirty="0" err="1"/>
              <a:t>SciRepEval</a:t>
            </a:r>
            <a:r>
              <a:rPr lang="en-US" dirty="0"/>
              <a:t> with </a:t>
            </a:r>
            <a:r>
              <a:rPr lang="en-US" dirty="0" err="1"/>
              <a:t>FoS</a:t>
            </a:r>
            <a:r>
              <a:rPr lang="en-US" dirty="0"/>
              <a:t> labels in MAG and found large differences. </a:t>
            </a:r>
          </a:p>
          <a:p>
            <a:pPr lvl="1"/>
            <a:r>
              <a:rPr lang="en-US" dirty="0"/>
              <a:t>More agreement in some fields (Computer Science) </a:t>
            </a:r>
          </a:p>
          <a:p>
            <a:pPr lvl="2"/>
            <a:r>
              <a:rPr lang="en-US" dirty="0"/>
              <a:t>Less agreement in History, Sociology and Art. </a:t>
            </a:r>
          </a:p>
          <a:p>
            <a:pPr lvl="1"/>
            <a:r>
              <a:rPr lang="en-US" dirty="0"/>
              <a:t>It is possible that the annotators </a:t>
            </a:r>
          </a:p>
          <a:p>
            <a:pPr lvl="2"/>
            <a:r>
              <a:rPr lang="en-US" dirty="0"/>
              <a:t>are more familiar with Computer Science </a:t>
            </a:r>
          </a:p>
          <a:p>
            <a:pPr lvl="2"/>
            <a:r>
              <a:rPr lang="en-US" dirty="0"/>
              <a:t>than History, Sociology and Art.</a:t>
            </a:r>
            <a:endParaRPr lang="en-US" i="1" dirty="0"/>
          </a:p>
        </p:txBody>
      </p:sp>
      <p:sp>
        <p:nvSpPr>
          <p:cNvPr id="4" name="Footer Placeholder 3">
            <a:extLst>
              <a:ext uri="{FF2B5EF4-FFF2-40B4-BE49-F238E27FC236}">
                <a16:creationId xmlns:a16="http://schemas.microsoft.com/office/drawing/2014/main" id="{A74B05AF-4643-0C25-9256-8C8246C2A10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234685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D1D1-0AC0-167A-D31C-8CC32BE6EF9B}"/>
              </a:ext>
            </a:extLst>
          </p:cNvPr>
          <p:cNvSpPr>
            <a:spLocks noGrp="1"/>
          </p:cNvSpPr>
          <p:nvPr>
            <p:ph type="title"/>
          </p:nvPr>
        </p:nvSpPr>
        <p:spPr/>
        <p:txBody>
          <a:bodyPr/>
          <a:lstStyle/>
          <a:p>
            <a:r>
              <a:rPr lang="en-US" dirty="0"/>
              <a:t>Too many (irrelevant) tasks</a:t>
            </a:r>
          </a:p>
        </p:txBody>
      </p:sp>
      <p:sp>
        <p:nvSpPr>
          <p:cNvPr id="3" name="Content Placeholder 2">
            <a:extLst>
              <a:ext uri="{FF2B5EF4-FFF2-40B4-BE49-F238E27FC236}">
                <a16:creationId xmlns:a16="http://schemas.microsoft.com/office/drawing/2014/main" id="{FDEE9C98-0A05-C6A0-A4BA-1D151DE6E44C}"/>
              </a:ext>
            </a:extLst>
          </p:cNvPr>
          <p:cNvSpPr>
            <a:spLocks noGrp="1"/>
          </p:cNvSpPr>
          <p:nvPr>
            <p:ph idx="1"/>
          </p:nvPr>
        </p:nvSpPr>
        <p:spPr/>
        <p:txBody>
          <a:bodyPr/>
          <a:lstStyle/>
          <a:p>
            <a:r>
              <a:rPr lang="en-US" dirty="0"/>
              <a:t>Example: </a:t>
            </a:r>
            <a:r>
              <a:rPr lang="en-US" dirty="0" err="1"/>
              <a:t>SciRepEval</a:t>
            </a:r>
            <a:endParaRPr lang="en-US" dirty="0"/>
          </a:p>
          <a:p>
            <a:pPr lvl="1"/>
            <a:r>
              <a:rPr lang="en-US" dirty="0"/>
              <a:t>There are so tasks that </a:t>
            </a:r>
          </a:p>
          <a:p>
            <a:pPr lvl="2"/>
            <a:r>
              <a:rPr lang="en-US" dirty="0"/>
              <a:t>some will be more relevant to our use cases,</a:t>
            </a:r>
          </a:p>
          <a:p>
            <a:pPr lvl="2"/>
            <a:r>
              <a:rPr lang="en-US" dirty="0"/>
              <a:t>and others will be less relevant</a:t>
            </a:r>
          </a:p>
          <a:p>
            <a:pPr lvl="1"/>
            <a:r>
              <a:rPr lang="en-US" dirty="0"/>
              <a:t>The </a:t>
            </a:r>
            <a:r>
              <a:rPr lang="en-US" dirty="0" err="1"/>
              <a:t>FoS</a:t>
            </a:r>
            <a:r>
              <a:rPr lang="en-US" dirty="0"/>
              <a:t> task, for example, classifies documents into 23 fields of study. </a:t>
            </a:r>
          </a:p>
          <a:p>
            <a:pPr lvl="2"/>
            <a:r>
              <a:rPr lang="en-US" dirty="0"/>
              <a:t>The </a:t>
            </a:r>
            <a:r>
              <a:rPr lang="en-US" dirty="0" err="1"/>
              <a:t>FoS</a:t>
            </a:r>
            <a:r>
              <a:rPr lang="en-US" dirty="0"/>
              <a:t> task is probably not relevant to recommendation use cases</a:t>
            </a:r>
          </a:p>
        </p:txBody>
      </p:sp>
      <p:sp>
        <p:nvSpPr>
          <p:cNvPr id="4" name="Footer Placeholder 3">
            <a:extLst>
              <a:ext uri="{FF2B5EF4-FFF2-40B4-BE49-F238E27FC236}">
                <a16:creationId xmlns:a16="http://schemas.microsoft.com/office/drawing/2014/main" id="{192513A3-EF90-1293-D3E3-71CB563DB2AD}"/>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832224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50EA-096B-7EDB-4EB4-DE46DEE2BB04}"/>
              </a:ext>
            </a:extLst>
          </p:cNvPr>
          <p:cNvSpPr>
            <a:spLocks noGrp="1"/>
          </p:cNvSpPr>
          <p:nvPr>
            <p:ph type="title"/>
          </p:nvPr>
        </p:nvSpPr>
        <p:spPr/>
        <p:txBody>
          <a:bodyPr/>
          <a:lstStyle/>
          <a:p>
            <a:r>
              <a:rPr lang="en-US" dirty="0"/>
              <a:t>Principles</a:t>
            </a:r>
          </a:p>
        </p:txBody>
      </p:sp>
      <p:sp>
        <p:nvSpPr>
          <p:cNvPr id="5" name="Content Placeholder 4">
            <a:extLst>
              <a:ext uri="{FF2B5EF4-FFF2-40B4-BE49-F238E27FC236}">
                <a16:creationId xmlns:a16="http://schemas.microsoft.com/office/drawing/2014/main" id="{27E740DF-4435-07FA-AB77-0970CB1A81EB}"/>
              </a:ext>
            </a:extLst>
          </p:cNvPr>
          <p:cNvSpPr>
            <a:spLocks noGrp="1"/>
          </p:cNvSpPr>
          <p:nvPr>
            <p:ph sz="half" idx="1"/>
          </p:nvPr>
        </p:nvSpPr>
        <p:spPr/>
        <p:txBody>
          <a:bodyPr>
            <a:normAutofit fontScale="85000" lnSpcReduction="20000"/>
          </a:bodyPr>
          <a:lstStyle/>
          <a:p>
            <a:r>
              <a:rPr lang="en-US" dirty="0"/>
              <a:t>Characterize use case &amp; audience</a:t>
            </a:r>
          </a:p>
          <a:p>
            <a:r>
              <a:rPr lang="en-US" dirty="0"/>
              <a:t>Validity: </a:t>
            </a:r>
          </a:p>
          <a:p>
            <a:pPr lvl="1"/>
            <a:r>
              <a:rPr lang="en-US" dirty="0"/>
              <a:t>Relevance of task to use case</a:t>
            </a:r>
          </a:p>
          <a:p>
            <a:r>
              <a:rPr lang="en-US" dirty="0"/>
              <a:t>Reliability: </a:t>
            </a:r>
          </a:p>
          <a:p>
            <a:pPr lvl="1"/>
            <a:r>
              <a:rPr lang="en-US" dirty="0"/>
              <a:t>Inter-rater agreement</a:t>
            </a:r>
          </a:p>
          <a:p>
            <a:r>
              <a:rPr lang="en-US" dirty="0"/>
              <a:t>Realistic workloads</a:t>
            </a:r>
          </a:p>
          <a:p>
            <a:r>
              <a:rPr lang="en-US" dirty="0"/>
              <a:t>Labeling and annotation</a:t>
            </a:r>
          </a:p>
          <a:p>
            <a:pPr lvl="1"/>
            <a:r>
              <a:rPr lang="en-US" dirty="0"/>
              <a:t>Documentation: </a:t>
            </a:r>
          </a:p>
          <a:p>
            <a:pPr lvl="2"/>
            <a:r>
              <a:rPr lang="en-US" dirty="0"/>
              <a:t>How was it done?</a:t>
            </a:r>
          </a:p>
          <a:p>
            <a:pPr lvl="2"/>
            <a:r>
              <a:rPr lang="en-US" dirty="0"/>
              <a:t>Availability of instructions</a:t>
            </a:r>
          </a:p>
        </p:txBody>
      </p:sp>
      <p:sp>
        <p:nvSpPr>
          <p:cNvPr id="6" name="Content Placeholder 5">
            <a:extLst>
              <a:ext uri="{FF2B5EF4-FFF2-40B4-BE49-F238E27FC236}">
                <a16:creationId xmlns:a16="http://schemas.microsoft.com/office/drawing/2014/main" id="{11A9FE25-DA59-29B7-E74B-476306EFBEAE}"/>
              </a:ext>
            </a:extLst>
          </p:cNvPr>
          <p:cNvSpPr>
            <a:spLocks noGrp="1"/>
          </p:cNvSpPr>
          <p:nvPr>
            <p:ph sz="half" idx="2"/>
          </p:nvPr>
        </p:nvSpPr>
        <p:spPr/>
        <p:txBody>
          <a:bodyPr>
            <a:normAutofit fontScale="85000" lnSpcReduction="20000"/>
          </a:bodyPr>
          <a:lstStyle/>
          <a:p>
            <a:r>
              <a:rPr lang="en-US" dirty="0"/>
              <a:t>Maintenance</a:t>
            </a:r>
          </a:p>
          <a:p>
            <a:pPr lvl="1"/>
            <a:r>
              <a:rPr lang="en-US" dirty="0"/>
              <a:t>Include a feedback loop mechanism to maximize adoption</a:t>
            </a:r>
          </a:p>
          <a:p>
            <a:pPr lvl="1"/>
            <a:r>
              <a:rPr lang="en-US" dirty="0"/>
              <a:t>Workload Evolution</a:t>
            </a:r>
          </a:p>
          <a:p>
            <a:pPr lvl="1"/>
            <a:r>
              <a:rPr lang="en-US" dirty="0"/>
              <a:t>Lessons learned and addendum(s)</a:t>
            </a:r>
          </a:p>
          <a:p>
            <a:pPr lvl="1"/>
            <a:r>
              <a:rPr lang="en-US" dirty="0"/>
              <a:t>Lifecyle and deprecation </a:t>
            </a:r>
          </a:p>
          <a:p>
            <a:r>
              <a:rPr lang="en-US" dirty="0"/>
              <a:t>High standards</a:t>
            </a:r>
          </a:p>
          <a:p>
            <a:pPr lvl="1"/>
            <a:r>
              <a:rPr lang="en-US" dirty="0"/>
              <a:t>(for high-stakes use cases) </a:t>
            </a:r>
          </a:p>
          <a:p>
            <a:pPr lvl="2"/>
            <a:r>
              <a:rPr lang="en-US" dirty="0"/>
              <a:t>Use of established software engineering and data management techniques </a:t>
            </a:r>
          </a:p>
          <a:p>
            <a:pPr lvl="3"/>
            <a:r>
              <a:rPr lang="en-US" dirty="0"/>
              <a:t>(e.g., code review, versioning, configurations, dependencies, and testing).</a:t>
            </a:r>
          </a:p>
          <a:p>
            <a:pPr lvl="2"/>
            <a:r>
              <a:rPr lang="en-US" dirty="0"/>
              <a:t>How was the data sourced? </a:t>
            </a:r>
          </a:p>
          <a:p>
            <a:pPr lvl="3"/>
            <a:r>
              <a:rPr lang="en-US" dirty="0"/>
              <a:t>Provenance? </a:t>
            </a:r>
          </a:p>
          <a:p>
            <a:pPr lvl="3"/>
            <a:r>
              <a:rPr lang="en-US" dirty="0"/>
              <a:t>Can we data set be generated again easily?</a:t>
            </a:r>
          </a:p>
          <a:p>
            <a:pPr lvl="2"/>
            <a:r>
              <a:rPr lang="en-US" dirty="0"/>
              <a:t>Clean and well-documented data model</a:t>
            </a:r>
          </a:p>
        </p:txBody>
      </p:sp>
      <p:sp>
        <p:nvSpPr>
          <p:cNvPr id="4" name="Footer Placeholder 3">
            <a:extLst>
              <a:ext uri="{FF2B5EF4-FFF2-40B4-BE49-F238E27FC236}">
                <a16:creationId xmlns:a16="http://schemas.microsoft.com/office/drawing/2014/main" id="{403F115D-1979-C4D5-75CC-077D6045D502}"/>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114581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pPr>
              <a:buFont typeface="Wingdings" pitchFamily="2" charset="2"/>
              <a:buChar char="ü"/>
            </a:pPr>
            <a:r>
              <a:rPr lang="en-US" dirty="0"/>
              <a:t> </a:t>
            </a:r>
            <a:r>
              <a:rPr lang="en-US" dirty="0">
                <a:solidFill>
                  <a:schemeClr val="bg2">
                    <a:lumMod val="75000"/>
                  </a:schemeClr>
                </a:solidFill>
              </a:rPr>
              <a:t>Benchmarking (Omar)</a:t>
            </a:r>
          </a:p>
          <a:p>
            <a:r>
              <a:rPr lang="en-US" dirty="0"/>
              <a:t> </a:t>
            </a:r>
            <a:r>
              <a:rPr lang="en-US" b="1" dirty="0"/>
              <a:t>Smooth-Talking Machines/Trust </a:t>
            </a:r>
            <a:r>
              <a:rPr lang="en-US" dirty="0"/>
              <a:t>(Ken)</a:t>
            </a:r>
          </a:p>
        </p:txBody>
      </p:sp>
      <p:sp>
        <p:nvSpPr>
          <p:cNvPr id="3" name="Footer Placeholder 2">
            <a:extLst>
              <a:ext uri="{FF2B5EF4-FFF2-40B4-BE49-F238E27FC236}">
                <a16:creationId xmlns:a16="http://schemas.microsoft.com/office/drawing/2014/main" id="{9DD248BB-569B-93CC-D931-4168CF7C181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32156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pPr>
              <a:buFont typeface="Wingdings" pitchFamily="2" charset="2"/>
              <a:buChar char="Ø"/>
            </a:pPr>
            <a:r>
              <a:rPr lang="en-US" dirty="0"/>
              <a:t> </a:t>
            </a:r>
            <a:r>
              <a:rPr lang="en-US" b="1" dirty="0"/>
              <a:t>Benchmarking</a:t>
            </a:r>
            <a:r>
              <a:rPr lang="en-US" dirty="0"/>
              <a:t> (Omar)</a:t>
            </a:r>
          </a:p>
          <a:p>
            <a:r>
              <a:rPr lang="en-US" dirty="0"/>
              <a:t> Smooth-Talking Machines/Trust (Ken)</a:t>
            </a:r>
          </a:p>
        </p:txBody>
      </p:sp>
      <p:sp>
        <p:nvSpPr>
          <p:cNvPr id="3" name="Footer Placeholder 2">
            <a:extLst>
              <a:ext uri="{FF2B5EF4-FFF2-40B4-BE49-F238E27FC236}">
                <a16:creationId xmlns:a16="http://schemas.microsoft.com/office/drawing/2014/main" id="{93B97ED6-DB88-835F-8F7F-9DE63B0C3FF3}"/>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390663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67B192-C7F4-71BD-3521-168D542F43CC}"/>
              </a:ext>
            </a:extLst>
          </p:cNvPr>
          <p:cNvSpPr>
            <a:spLocks noGrp="1"/>
          </p:cNvSpPr>
          <p:nvPr>
            <p:ph type="ftr" sz="quarter" idx="11"/>
          </p:nvPr>
        </p:nvSpPr>
        <p:spPr/>
        <p:txBody>
          <a:bodyPr/>
          <a:lstStyle/>
          <a:p>
            <a:r>
              <a:rPr lang="en-US"/>
              <a:t>https://github.com/kwchurch/WSDM_2024_tutorial</a:t>
            </a:r>
          </a:p>
        </p:txBody>
      </p:sp>
      <p:pic>
        <p:nvPicPr>
          <p:cNvPr id="6" name="Content Placeholder 5" descr="A screenshot of a computer&#10;&#10;Description automatically generated">
            <a:extLst>
              <a:ext uri="{FF2B5EF4-FFF2-40B4-BE49-F238E27FC236}">
                <a16:creationId xmlns:a16="http://schemas.microsoft.com/office/drawing/2014/main" id="{764240A7-F945-C455-2360-DF1BB9E1BFF3}"/>
              </a:ext>
            </a:extLst>
          </p:cNvPr>
          <p:cNvPicPr>
            <a:picLocks noGrp="1" noChangeAspect="1"/>
          </p:cNvPicPr>
          <p:nvPr>
            <p:ph idx="4294967295"/>
          </p:nvPr>
        </p:nvPicPr>
        <p:blipFill>
          <a:blip r:embed="rId2"/>
          <a:stretch>
            <a:fillRect/>
          </a:stretch>
        </p:blipFill>
        <p:spPr>
          <a:xfrm>
            <a:off x="964914" y="267555"/>
            <a:ext cx="10034501" cy="6322890"/>
          </a:xfrm>
        </p:spPr>
      </p:pic>
      <p:pic>
        <p:nvPicPr>
          <p:cNvPr id="7" name="Picture 6">
            <a:extLst>
              <a:ext uri="{FF2B5EF4-FFF2-40B4-BE49-F238E27FC236}">
                <a16:creationId xmlns:a16="http://schemas.microsoft.com/office/drawing/2014/main" id="{0B27FE3C-2E82-A151-EA4C-D81F0EC86040}"/>
              </a:ext>
            </a:extLst>
          </p:cNvPr>
          <p:cNvPicPr>
            <a:picLocks noChangeAspect="1"/>
          </p:cNvPicPr>
          <p:nvPr/>
        </p:nvPicPr>
        <p:blipFill>
          <a:blip r:embed="rId3"/>
          <a:stretch>
            <a:fillRect/>
          </a:stretch>
        </p:blipFill>
        <p:spPr>
          <a:xfrm>
            <a:off x="8787545" y="1202124"/>
            <a:ext cx="1984843" cy="1984843"/>
          </a:xfrm>
          <a:prstGeom prst="rect">
            <a:avLst/>
          </a:prstGeom>
        </p:spPr>
      </p:pic>
    </p:spTree>
    <p:extLst>
      <p:ext uri="{BB962C8B-B14F-4D97-AF65-F5344CB8AC3E}">
        <p14:creationId xmlns:p14="http://schemas.microsoft.com/office/powerpoint/2010/main" val="2579194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39B0EE-CB95-F2D2-0596-07FB104FB15C}"/>
              </a:ext>
            </a:extLst>
          </p:cNvPr>
          <p:cNvSpPr>
            <a:spLocks noGrp="1"/>
          </p:cNvSpPr>
          <p:nvPr>
            <p:ph type="title"/>
          </p:nvPr>
        </p:nvSpPr>
        <p:spPr/>
        <p:txBody>
          <a:bodyPr/>
          <a:lstStyle/>
          <a:p>
            <a:r>
              <a:rPr lang="en-US" dirty="0"/>
              <a:t>Too Good to be True</a:t>
            </a:r>
          </a:p>
        </p:txBody>
      </p:sp>
      <p:sp>
        <p:nvSpPr>
          <p:cNvPr id="4" name="Content Placeholder 3">
            <a:extLst>
              <a:ext uri="{FF2B5EF4-FFF2-40B4-BE49-F238E27FC236}">
                <a16:creationId xmlns:a16="http://schemas.microsoft.com/office/drawing/2014/main" id="{6EDFE8F5-D5CC-F69E-FDDA-96DD349C3A8E}"/>
              </a:ext>
            </a:extLst>
          </p:cNvPr>
          <p:cNvSpPr>
            <a:spLocks noGrp="1"/>
          </p:cNvSpPr>
          <p:nvPr>
            <p:ph idx="1"/>
          </p:nvPr>
        </p:nvSpPr>
        <p:spPr/>
        <p:txBody>
          <a:bodyPr/>
          <a:lstStyle/>
          <a:p>
            <a:r>
              <a:rPr lang="en-US" dirty="0"/>
              <a:t>Standardized tests in medicine, law, etc.</a:t>
            </a:r>
          </a:p>
          <a:p>
            <a:r>
              <a:rPr lang="en-US" dirty="0"/>
              <a:t>Press</a:t>
            </a:r>
          </a:p>
          <a:p>
            <a:pPr lvl="1"/>
            <a:r>
              <a:rPr lang="en-US" i="1" dirty="0" err="1"/>
              <a:t>ChatGPT</a:t>
            </a:r>
            <a:r>
              <a:rPr lang="en-US" i="1" dirty="0"/>
              <a:t> is, quite simply, the best artificial intelligence chatbot ever released to the general public.  </a:t>
            </a:r>
            <a:r>
              <a:rPr lang="en-US" dirty="0"/>
              <a:t>-- New York Times </a:t>
            </a:r>
          </a:p>
          <a:p>
            <a:r>
              <a:rPr lang="en-US" dirty="0"/>
              <a:t>Back-peddling</a:t>
            </a:r>
          </a:p>
          <a:p>
            <a:pPr lvl="1"/>
            <a:r>
              <a:rPr lang="en-US" i="1" dirty="0"/>
              <a:t>You shouldn’t expect a computer to hang a shingle... anytime soon, but... </a:t>
            </a:r>
          </a:p>
          <a:p>
            <a:pPr lvl="1"/>
            <a:r>
              <a:rPr lang="en-US" i="1" dirty="0"/>
              <a:t>It’s best to think of </a:t>
            </a:r>
            <a:r>
              <a:rPr lang="en-US" i="1" dirty="0" err="1"/>
              <a:t>ChatGPT</a:t>
            </a:r>
            <a:r>
              <a:rPr lang="en-US" i="1" dirty="0"/>
              <a:t> as autocomplete on steroids... </a:t>
            </a:r>
          </a:p>
          <a:p>
            <a:pPr lvl="1"/>
            <a:r>
              <a:rPr lang="en-US" i="1" dirty="0"/>
              <a:t>anyone who uses the internet knows that </a:t>
            </a:r>
          </a:p>
          <a:p>
            <a:pPr lvl="2"/>
            <a:r>
              <a:rPr lang="en-US" i="1" dirty="0"/>
              <a:t>the internet is, well, not always accurate. </a:t>
            </a:r>
          </a:p>
          <a:p>
            <a:pPr lvl="1"/>
            <a:r>
              <a:rPr lang="en-US" i="1" dirty="0"/>
              <a:t>What’s more, we don’t know precisely what information </a:t>
            </a:r>
            <a:r>
              <a:rPr lang="en-US" i="1" dirty="0" err="1"/>
              <a:t>ChatGPT</a:t>
            </a:r>
            <a:r>
              <a:rPr lang="en-US" i="1" dirty="0"/>
              <a:t> is being fed.</a:t>
            </a:r>
          </a:p>
          <a:p>
            <a:endParaRPr lang="en-US" dirty="0"/>
          </a:p>
          <a:p>
            <a:endParaRPr lang="en-US" dirty="0"/>
          </a:p>
        </p:txBody>
      </p:sp>
      <p:sp>
        <p:nvSpPr>
          <p:cNvPr id="2" name="Footer Placeholder 1">
            <a:extLst>
              <a:ext uri="{FF2B5EF4-FFF2-40B4-BE49-F238E27FC236}">
                <a16:creationId xmlns:a16="http://schemas.microsoft.com/office/drawing/2014/main" id="{D071B33D-0859-3037-D631-092793D8F82A}"/>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026324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01A3932-D46A-3972-3D0E-495B156D2BCB}"/>
                  </a:ext>
                </a:extLst>
              </p:cNvPr>
              <p:cNvSpPr>
                <a:spLocks noGrp="1"/>
              </p:cNvSpPr>
              <p:nvPr>
                <p:ph type="title"/>
              </p:nvPr>
            </p:nvSpPr>
            <p:spPr/>
            <p:txBody>
              <a:bodyPr/>
              <a:lstStyle/>
              <a:p>
                <a:r>
                  <a:rPr lang="en-US" dirty="0"/>
                  <a:t>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Intelligence</a:t>
                </a:r>
              </a:p>
            </p:txBody>
          </p:sp>
        </mc:Choice>
        <mc:Fallback>
          <p:sp>
            <p:nvSpPr>
              <p:cNvPr id="2" name="Title 1">
                <a:extLst>
                  <a:ext uri="{FF2B5EF4-FFF2-40B4-BE49-F238E27FC236}">
                    <a16:creationId xmlns:a16="http://schemas.microsoft.com/office/drawing/2014/main" id="{801A3932-D46A-3972-3D0E-495B156D2BCB}"/>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B616B617-2AFC-CE0C-3BBE-8CDAFA996F4B}"/>
              </a:ext>
            </a:extLst>
          </p:cNvPr>
          <p:cNvSpPr>
            <a:spLocks noGrp="1"/>
          </p:cNvSpPr>
          <p:nvPr>
            <p:ph idx="1"/>
          </p:nvPr>
        </p:nvSpPr>
        <p:spPr/>
        <p:txBody>
          <a:bodyPr/>
          <a:lstStyle/>
          <a:p>
            <a:r>
              <a:rPr lang="en-US" dirty="0"/>
              <a:t>People want to believe in chatbots</a:t>
            </a:r>
          </a:p>
          <a:p>
            <a:endParaRPr lang="en-US" dirty="0"/>
          </a:p>
          <a:p>
            <a:r>
              <a:rPr lang="en-US" dirty="0"/>
              <a:t>What is the difference between a hallucination and a con?</a:t>
            </a:r>
          </a:p>
          <a:p>
            <a:endParaRPr lang="en-US" dirty="0"/>
          </a:p>
        </p:txBody>
      </p:sp>
      <p:sp>
        <p:nvSpPr>
          <p:cNvPr id="4" name="Footer Placeholder 3">
            <a:extLst>
              <a:ext uri="{FF2B5EF4-FFF2-40B4-BE49-F238E27FC236}">
                <a16:creationId xmlns:a16="http://schemas.microsoft.com/office/drawing/2014/main" id="{2DB0AC03-1488-DA6E-5DBF-01CA74E832D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020683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2A0643-9C0E-CA3C-A800-E935C7A7D239}"/>
              </a:ext>
            </a:extLst>
          </p:cNvPr>
          <p:cNvSpPr>
            <a:spLocks noGrp="1"/>
          </p:cNvSpPr>
          <p:nvPr>
            <p:ph type="title"/>
          </p:nvPr>
        </p:nvSpPr>
        <p:spPr/>
        <p:txBody>
          <a:bodyPr>
            <a:normAutofit/>
          </a:bodyPr>
          <a:lstStyle/>
          <a:p>
            <a:r>
              <a:rPr lang="en-US" sz="2800" dirty="0">
                <a:hlinkClick r:id="rId2"/>
              </a:rPr>
              <a:t>https://didapelled.bandcamp.com/track/smooth-talkin-con-man</a:t>
            </a:r>
            <a:r>
              <a:rPr lang="en-US" sz="2800" dirty="0"/>
              <a:t> </a:t>
            </a:r>
          </a:p>
        </p:txBody>
      </p:sp>
      <p:sp>
        <p:nvSpPr>
          <p:cNvPr id="6" name="Content Placeholder 5">
            <a:extLst>
              <a:ext uri="{FF2B5EF4-FFF2-40B4-BE49-F238E27FC236}">
                <a16:creationId xmlns:a16="http://schemas.microsoft.com/office/drawing/2014/main" id="{46ECA44E-A1F0-E593-63E9-771C598A8955}"/>
              </a:ext>
            </a:extLst>
          </p:cNvPr>
          <p:cNvSpPr>
            <a:spLocks noGrp="1"/>
          </p:cNvSpPr>
          <p:nvPr>
            <p:ph sz="half" idx="1"/>
          </p:nvPr>
        </p:nvSpPr>
        <p:spPr/>
        <p:txBody>
          <a:bodyPr>
            <a:normAutofit/>
          </a:bodyPr>
          <a:lstStyle/>
          <a:p>
            <a:pPr marL="0" indent="0">
              <a:buNone/>
            </a:pPr>
            <a:r>
              <a:rPr lang="en-US" sz="2400" i="1" dirty="0"/>
              <a:t>Smooth talking, soft spoken, con man </a:t>
            </a:r>
          </a:p>
          <a:p>
            <a:pPr marL="0" indent="0">
              <a:buNone/>
            </a:pPr>
            <a:r>
              <a:rPr lang="en-US" sz="2400" i="1" dirty="0"/>
              <a:t>Smooth talking, soft spoken, con man </a:t>
            </a:r>
          </a:p>
          <a:p>
            <a:pPr marL="0" indent="0">
              <a:buNone/>
            </a:pPr>
            <a:r>
              <a:rPr lang="en-US" sz="2400" i="1" dirty="0"/>
              <a:t>You stole all of my love </a:t>
            </a:r>
          </a:p>
          <a:p>
            <a:pPr marL="0" indent="0">
              <a:buNone/>
            </a:pPr>
            <a:r>
              <a:rPr lang="en-US" sz="2400" i="1" dirty="0"/>
              <a:t>Then you washed me off your hands</a:t>
            </a:r>
          </a:p>
          <a:p>
            <a:endParaRPr lang="en-US" dirty="0"/>
          </a:p>
        </p:txBody>
      </p:sp>
      <p:sp>
        <p:nvSpPr>
          <p:cNvPr id="7" name="Content Placeholder 6">
            <a:extLst>
              <a:ext uri="{FF2B5EF4-FFF2-40B4-BE49-F238E27FC236}">
                <a16:creationId xmlns:a16="http://schemas.microsoft.com/office/drawing/2014/main" id="{D1E18CE4-2BFC-9FA9-DF26-BBFC416E9225}"/>
              </a:ext>
            </a:extLst>
          </p:cNvPr>
          <p:cNvSpPr>
            <a:spLocks noGrp="1"/>
          </p:cNvSpPr>
          <p:nvPr>
            <p:ph sz="half" idx="2"/>
          </p:nvPr>
        </p:nvSpPr>
        <p:spPr/>
        <p:txBody>
          <a:bodyPr>
            <a:normAutofit/>
          </a:bodyPr>
          <a:lstStyle/>
          <a:p>
            <a:pPr marL="0" indent="0">
              <a:buNone/>
            </a:pPr>
            <a:r>
              <a:rPr lang="en-US" sz="2400" i="1" dirty="0"/>
              <a:t>Your words were well reversed lies </a:t>
            </a:r>
          </a:p>
          <a:p>
            <a:pPr marL="0" indent="0">
              <a:buNone/>
            </a:pPr>
            <a:r>
              <a:rPr lang="en-US" sz="2400" i="1" dirty="0"/>
              <a:t>You make me change my mind</a:t>
            </a:r>
          </a:p>
          <a:p>
            <a:pPr marL="0" indent="0">
              <a:buNone/>
            </a:pPr>
            <a:r>
              <a:rPr lang="en-US" sz="2400" i="1" dirty="0"/>
              <a:t>…</a:t>
            </a:r>
          </a:p>
          <a:p>
            <a:pPr marL="0" indent="0">
              <a:buNone/>
            </a:pPr>
            <a:r>
              <a:rPr lang="en-US" sz="2400" i="1" dirty="0"/>
              <a:t>Now I’m smooth talking swinging too</a:t>
            </a:r>
          </a:p>
          <a:p>
            <a:pPr marL="0" indent="0">
              <a:buNone/>
            </a:pPr>
            <a:r>
              <a:rPr lang="en-US" sz="2400" i="1" dirty="0"/>
              <a:t>…</a:t>
            </a:r>
          </a:p>
          <a:p>
            <a:pPr marL="0" indent="0">
              <a:buNone/>
            </a:pPr>
            <a:r>
              <a:rPr lang="en-US" sz="2400" i="1" dirty="0"/>
              <a:t>Smooth </a:t>
            </a:r>
            <a:r>
              <a:rPr lang="en-US" sz="2400" i="1" dirty="0" err="1"/>
              <a:t>talkin</a:t>
            </a:r>
            <a:r>
              <a:rPr lang="en-US" sz="2400" i="1" dirty="0"/>
              <a:t>’, smooth </a:t>
            </a:r>
            <a:r>
              <a:rPr lang="en-US" sz="2400" i="1" dirty="0" err="1"/>
              <a:t>walkin</a:t>
            </a:r>
            <a:r>
              <a:rPr lang="en-US" sz="2400" i="1" dirty="0"/>
              <a:t>’ </a:t>
            </a:r>
          </a:p>
          <a:p>
            <a:pPr marL="0" indent="0">
              <a:buNone/>
            </a:pPr>
            <a:r>
              <a:rPr lang="en-US" sz="2400" i="1" dirty="0"/>
              <a:t>soft spoken, slick </a:t>
            </a:r>
            <a:r>
              <a:rPr lang="en-US" sz="2400" i="1" dirty="0" err="1"/>
              <a:t>workin</a:t>
            </a:r>
            <a:r>
              <a:rPr lang="en-US" sz="2400" i="1" dirty="0"/>
              <a:t>’ </a:t>
            </a:r>
          </a:p>
          <a:p>
            <a:pPr marL="0" indent="0">
              <a:buNone/>
            </a:pPr>
            <a:r>
              <a:rPr lang="en-US" sz="2400" i="1" dirty="0"/>
              <a:t>hip swinging, fast </a:t>
            </a:r>
            <a:r>
              <a:rPr lang="en-US" sz="2400" i="1" dirty="0" err="1"/>
              <a:t>talkin</a:t>
            </a:r>
            <a:r>
              <a:rPr lang="en-US" sz="2400" i="1" dirty="0"/>
              <a:t>’ too</a:t>
            </a:r>
          </a:p>
        </p:txBody>
      </p:sp>
      <p:sp>
        <p:nvSpPr>
          <p:cNvPr id="4" name="Footer Placeholder 3">
            <a:extLst>
              <a:ext uri="{FF2B5EF4-FFF2-40B4-BE49-F238E27FC236}">
                <a16:creationId xmlns:a16="http://schemas.microsoft.com/office/drawing/2014/main" id="{078552E0-7169-AE78-6016-94A95749F20E}"/>
              </a:ext>
            </a:extLst>
          </p:cNvPr>
          <p:cNvSpPr>
            <a:spLocks noGrp="1"/>
          </p:cNvSpPr>
          <p:nvPr>
            <p:ph type="ftr" sz="quarter" idx="11"/>
          </p:nvPr>
        </p:nvSpPr>
        <p:spPr/>
        <p:txBody>
          <a:bodyPr/>
          <a:lstStyle/>
          <a:p>
            <a:r>
              <a:rPr lang="en-US"/>
              <a:t>https://github.com/kwchurch/WSDM_2024_tutorial</a:t>
            </a:r>
          </a:p>
        </p:txBody>
      </p:sp>
      <p:pic>
        <p:nvPicPr>
          <p:cNvPr id="8" name="Picture 7">
            <a:extLst>
              <a:ext uri="{FF2B5EF4-FFF2-40B4-BE49-F238E27FC236}">
                <a16:creationId xmlns:a16="http://schemas.microsoft.com/office/drawing/2014/main" id="{CEE7D339-5E01-94AB-23D5-A18A6E0E3AE0}"/>
              </a:ext>
            </a:extLst>
          </p:cNvPr>
          <p:cNvPicPr>
            <a:picLocks noChangeAspect="1"/>
          </p:cNvPicPr>
          <p:nvPr/>
        </p:nvPicPr>
        <p:blipFill>
          <a:blip r:embed="rId3"/>
          <a:stretch>
            <a:fillRect/>
          </a:stretch>
        </p:blipFill>
        <p:spPr>
          <a:xfrm>
            <a:off x="10282291" y="0"/>
            <a:ext cx="1909709" cy="1909709"/>
          </a:xfrm>
          <a:prstGeom prst="rect">
            <a:avLst/>
          </a:prstGeom>
        </p:spPr>
      </p:pic>
    </p:spTree>
    <p:extLst>
      <p:ext uri="{BB962C8B-B14F-4D97-AF65-F5344CB8AC3E}">
        <p14:creationId xmlns:p14="http://schemas.microsoft.com/office/powerpoint/2010/main" val="4018228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5330-D8B0-4C35-AD44-34DDF9389937}"/>
              </a:ext>
            </a:extLst>
          </p:cNvPr>
          <p:cNvSpPr>
            <a:spLocks noGrp="1"/>
          </p:cNvSpPr>
          <p:nvPr>
            <p:ph type="title"/>
          </p:nvPr>
        </p:nvSpPr>
        <p:spPr/>
        <p:txBody>
          <a:bodyPr>
            <a:normAutofit/>
          </a:bodyPr>
          <a:lstStyle/>
          <a:p>
            <a:r>
              <a:rPr lang="en-US" sz="4000" dirty="0"/>
              <a:t>Good Applications for Smooth-Talking Machines</a:t>
            </a:r>
          </a:p>
        </p:txBody>
      </p:sp>
      <p:sp>
        <p:nvSpPr>
          <p:cNvPr id="3" name="Content Placeholder 2">
            <a:extLst>
              <a:ext uri="{FF2B5EF4-FFF2-40B4-BE49-F238E27FC236}">
                <a16:creationId xmlns:a16="http://schemas.microsoft.com/office/drawing/2014/main" id="{F701F589-BD68-DF24-8FF0-5A6F64E09F8C}"/>
              </a:ext>
            </a:extLst>
          </p:cNvPr>
          <p:cNvSpPr>
            <a:spLocks noGrp="1"/>
          </p:cNvSpPr>
          <p:nvPr>
            <p:ph sz="half" idx="1"/>
          </p:nvPr>
        </p:nvSpPr>
        <p:spPr/>
        <p:txBody>
          <a:bodyPr>
            <a:normAutofit fontScale="77500" lnSpcReduction="20000"/>
          </a:bodyPr>
          <a:lstStyle/>
          <a:p>
            <a:r>
              <a:rPr lang="en-US" dirty="0"/>
              <a:t>There have been booms and busts in AI</a:t>
            </a:r>
          </a:p>
          <a:p>
            <a:pPr lvl="1"/>
            <a:r>
              <a:rPr lang="en-US" dirty="0"/>
              <a:t>Busts </a:t>
            </a:r>
            <a:r>
              <a:rPr lang="en-US" dirty="0">
                <a:sym typeface="Wingdings" pitchFamily="2" charset="2"/>
              </a:rPr>
              <a:t> AI Winters</a:t>
            </a:r>
          </a:p>
          <a:p>
            <a:r>
              <a:rPr lang="en-US" i="1" dirty="0">
                <a:sym typeface="Wingdings" pitchFamily="2" charset="2"/>
              </a:rPr>
              <a:t>Good Applications for Crummy Machine Translation </a:t>
            </a:r>
            <a:r>
              <a:rPr lang="en-US" dirty="0">
                <a:sym typeface="Wingdings" pitchFamily="2" charset="2"/>
              </a:rPr>
              <a:t>– Church &amp; </a:t>
            </a:r>
            <a:r>
              <a:rPr lang="en-US" dirty="0" err="1">
                <a:sym typeface="Wingdings" pitchFamily="2" charset="2"/>
              </a:rPr>
              <a:t>Hovy</a:t>
            </a:r>
            <a:r>
              <a:rPr lang="en-US" dirty="0">
                <a:sym typeface="Wingdings" pitchFamily="2" charset="2"/>
              </a:rPr>
              <a:t> (1993)</a:t>
            </a:r>
          </a:p>
          <a:p>
            <a:pPr lvl="1"/>
            <a:r>
              <a:rPr lang="en-US" dirty="0"/>
              <a:t>Even though machine translation did not work very well at the time, </a:t>
            </a:r>
          </a:p>
          <a:p>
            <a:pPr lvl="2"/>
            <a:r>
              <a:rPr lang="en-US" dirty="0"/>
              <a:t>we argued that it would help advance the field in the long-term </a:t>
            </a:r>
          </a:p>
          <a:p>
            <a:pPr lvl="2"/>
            <a:r>
              <a:rPr lang="en-US" dirty="0"/>
              <a:t>to look for promising short-term use cases. </a:t>
            </a:r>
          </a:p>
          <a:p>
            <a:pPr lvl="1"/>
            <a:r>
              <a:rPr lang="en-US" dirty="0"/>
              <a:t>We needed a few quick successes to support the field </a:t>
            </a:r>
          </a:p>
          <a:p>
            <a:pPr lvl="2"/>
            <a:r>
              <a:rPr lang="en-US" dirty="0"/>
              <a:t>to buy time for longer-term investments in more fundamental improvements. </a:t>
            </a:r>
          </a:p>
          <a:p>
            <a:pPr lvl="1"/>
            <a:r>
              <a:rPr lang="en-US" dirty="0"/>
              <a:t>It was clear at the time that </a:t>
            </a:r>
          </a:p>
          <a:p>
            <a:pPr lvl="2"/>
            <a:r>
              <a:rPr lang="en-US" dirty="0"/>
              <a:t>it would take decades to make good on expectations.</a:t>
            </a:r>
          </a:p>
        </p:txBody>
      </p:sp>
      <p:sp>
        <p:nvSpPr>
          <p:cNvPr id="6" name="Content Placeholder 5">
            <a:extLst>
              <a:ext uri="{FF2B5EF4-FFF2-40B4-BE49-F238E27FC236}">
                <a16:creationId xmlns:a16="http://schemas.microsoft.com/office/drawing/2014/main" id="{ED35530A-76CE-0B43-D46C-A6F78B20501B}"/>
              </a:ext>
            </a:extLst>
          </p:cNvPr>
          <p:cNvSpPr>
            <a:spLocks noGrp="1"/>
          </p:cNvSpPr>
          <p:nvPr>
            <p:ph sz="half" idx="2"/>
          </p:nvPr>
        </p:nvSpPr>
        <p:spPr/>
        <p:txBody>
          <a:bodyPr>
            <a:normAutofit fontScale="77500" lnSpcReduction="20000"/>
          </a:bodyPr>
          <a:lstStyle/>
          <a:p>
            <a:r>
              <a:rPr lang="en-US" dirty="0"/>
              <a:t>Similar comments apply to LLMs. </a:t>
            </a:r>
          </a:p>
          <a:p>
            <a:pPr lvl="1"/>
            <a:r>
              <a:rPr lang="en-US" dirty="0"/>
              <a:t>The bar has been raised so high that it could take decades to make good on expectations. </a:t>
            </a:r>
          </a:p>
          <a:p>
            <a:pPr lvl="1"/>
            <a:r>
              <a:rPr lang="en-US" dirty="0"/>
              <a:t>In the meantime, we should be on the lookout for short-term quick hits </a:t>
            </a:r>
          </a:p>
          <a:p>
            <a:pPr lvl="1"/>
            <a:r>
              <a:rPr lang="en-US" dirty="0"/>
              <a:t>to buy time for more fundamental improvements.</a:t>
            </a:r>
          </a:p>
        </p:txBody>
      </p:sp>
      <p:sp>
        <p:nvSpPr>
          <p:cNvPr id="5" name="Footer Placeholder 4">
            <a:extLst>
              <a:ext uri="{FF2B5EF4-FFF2-40B4-BE49-F238E27FC236}">
                <a16:creationId xmlns:a16="http://schemas.microsoft.com/office/drawing/2014/main" id="{198C0A53-128B-BDBE-55DF-53CFE01076FE}"/>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513623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4FC0-E9B8-C7FA-A18A-40D0F5948D57}"/>
              </a:ext>
            </a:extLst>
          </p:cNvPr>
          <p:cNvSpPr>
            <a:spLocks noGrp="1"/>
          </p:cNvSpPr>
          <p:nvPr>
            <p:ph type="title"/>
          </p:nvPr>
        </p:nvSpPr>
        <p:spPr/>
        <p:txBody>
          <a:bodyPr>
            <a:normAutofit/>
          </a:bodyPr>
          <a:lstStyle/>
          <a:p>
            <a:r>
              <a:rPr lang="en-US" sz="4000" dirty="0">
                <a:hlinkClick r:id="rId2"/>
              </a:rPr>
              <a:t>https://www.chronicle.com/article/im-a-student-you-have-no-idea-how-much-were-using-chatgpt</a:t>
            </a:r>
            <a:r>
              <a:rPr lang="en-US" sz="4000" dirty="0"/>
              <a:t> </a:t>
            </a:r>
          </a:p>
        </p:txBody>
      </p:sp>
      <p:pic>
        <p:nvPicPr>
          <p:cNvPr id="9" name="Content Placeholder 8" descr="A close-up of a puzzle&#10;&#10;Description automatically generated">
            <a:extLst>
              <a:ext uri="{FF2B5EF4-FFF2-40B4-BE49-F238E27FC236}">
                <a16:creationId xmlns:a16="http://schemas.microsoft.com/office/drawing/2014/main" id="{FC545828-CAC4-2C59-A0EA-A29293E7C2F8}"/>
              </a:ext>
            </a:extLst>
          </p:cNvPr>
          <p:cNvPicPr>
            <a:picLocks noGrp="1" noChangeAspect="1"/>
          </p:cNvPicPr>
          <p:nvPr>
            <p:ph idx="1"/>
          </p:nvPr>
        </p:nvPicPr>
        <p:blipFill>
          <a:blip r:embed="rId3"/>
          <a:stretch>
            <a:fillRect/>
          </a:stretch>
        </p:blipFill>
        <p:spPr>
          <a:xfrm>
            <a:off x="1508092" y="1825625"/>
            <a:ext cx="9175816" cy="4351338"/>
          </a:xfrm>
        </p:spPr>
      </p:pic>
      <p:sp>
        <p:nvSpPr>
          <p:cNvPr id="5" name="Footer Placeholder 4">
            <a:extLst>
              <a:ext uri="{FF2B5EF4-FFF2-40B4-BE49-F238E27FC236}">
                <a16:creationId xmlns:a16="http://schemas.microsoft.com/office/drawing/2014/main" id="{7365C2D3-1A08-D140-2A34-1148961C6C70}"/>
              </a:ext>
            </a:extLst>
          </p:cNvPr>
          <p:cNvSpPr>
            <a:spLocks noGrp="1"/>
          </p:cNvSpPr>
          <p:nvPr>
            <p:ph type="ftr" sz="quarter" idx="11"/>
          </p:nvPr>
        </p:nvSpPr>
        <p:spPr/>
        <p:txBody>
          <a:bodyPr/>
          <a:lstStyle/>
          <a:p>
            <a:r>
              <a:rPr lang="en-US"/>
              <a:t>https://github.com/kwchurch/WSDM_2024_tutorial</a:t>
            </a:r>
          </a:p>
        </p:txBody>
      </p:sp>
      <p:pic>
        <p:nvPicPr>
          <p:cNvPr id="7" name="Picture 6">
            <a:extLst>
              <a:ext uri="{FF2B5EF4-FFF2-40B4-BE49-F238E27FC236}">
                <a16:creationId xmlns:a16="http://schemas.microsoft.com/office/drawing/2014/main" id="{956D1783-53B2-BE59-14C6-49E51B02D010}"/>
              </a:ext>
            </a:extLst>
          </p:cNvPr>
          <p:cNvPicPr>
            <a:picLocks noChangeAspect="1"/>
          </p:cNvPicPr>
          <p:nvPr/>
        </p:nvPicPr>
        <p:blipFill>
          <a:blip r:embed="rId4"/>
          <a:stretch>
            <a:fillRect/>
          </a:stretch>
        </p:blipFill>
        <p:spPr>
          <a:xfrm>
            <a:off x="10352454" y="5040922"/>
            <a:ext cx="1898162" cy="1898162"/>
          </a:xfrm>
          <a:prstGeom prst="rect">
            <a:avLst/>
          </a:prstGeom>
        </p:spPr>
      </p:pic>
    </p:spTree>
    <p:extLst>
      <p:ext uri="{BB962C8B-B14F-4D97-AF65-F5344CB8AC3E}">
        <p14:creationId xmlns:p14="http://schemas.microsoft.com/office/powerpoint/2010/main" val="2367121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8B0B88-8D57-045B-AC23-A377B47C8518}"/>
              </a:ext>
            </a:extLst>
          </p:cNvPr>
          <p:cNvSpPr>
            <a:spLocks noGrp="1"/>
          </p:cNvSpPr>
          <p:nvPr>
            <p:ph type="title"/>
          </p:nvPr>
        </p:nvSpPr>
        <p:spPr/>
        <p:txBody>
          <a:bodyPr/>
          <a:lstStyle/>
          <a:p>
            <a:r>
              <a:rPr lang="en-US" dirty="0"/>
              <a:t>Essay Writing Subtasks:</a:t>
            </a:r>
            <a:br>
              <a:rPr lang="en-US" dirty="0"/>
            </a:br>
            <a:r>
              <a:rPr lang="en-US" sz="3600" dirty="0"/>
              <a:t>Human-machine Collaboration</a:t>
            </a:r>
            <a:endParaRPr lang="en-US" dirty="0"/>
          </a:p>
        </p:txBody>
      </p:sp>
      <p:sp>
        <p:nvSpPr>
          <p:cNvPr id="6" name="Text Placeholder 5">
            <a:extLst>
              <a:ext uri="{FF2B5EF4-FFF2-40B4-BE49-F238E27FC236}">
                <a16:creationId xmlns:a16="http://schemas.microsoft.com/office/drawing/2014/main" id="{F1626519-0414-1DB3-B256-A117D75A0543}"/>
              </a:ext>
            </a:extLst>
          </p:cNvPr>
          <p:cNvSpPr>
            <a:spLocks noGrp="1"/>
          </p:cNvSpPr>
          <p:nvPr>
            <p:ph type="body" idx="1"/>
          </p:nvPr>
        </p:nvSpPr>
        <p:spPr/>
        <p:txBody>
          <a:bodyPr/>
          <a:lstStyle/>
          <a:p>
            <a:r>
              <a:rPr lang="en-US" dirty="0"/>
              <a:t>Chatbots are good at</a:t>
            </a:r>
          </a:p>
        </p:txBody>
      </p:sp>
      <p:sp>
        <p:nvSpPr>
          <p:cNvPr id="7" name="Content Placeholder 6">
            <a:extLst>
              <a:ext uri="{FF2B5EF4-FFF2-40B4-BE49-F238E27FC236}">
                <a16:creationId xmlns:a16="http://schemas.microsoft.com/office/drawing/2014/main" id="{33F04B05-B4BD-8B8A-966F-25FCB9513ECD}"/>
              </a:ext>
            </a:extLst>
          </p:cNvPr>
          <p:cNvSpPr>
            <a:spLocks noGrp="1"/>
          </p:cNvSpPr>
          <p:nvPr>
            <p:ph sz="half" idx="2"/>
          </p:nvPr>
        </p:nvSpPr>
        <p:spPr/>
        <p:txBody>
          <a:bodyPr/>
          <a:lstStyle/>
          <a:p>
            <a:r>
              <a:rPr lang="en-US" dirty="0"/>
              <a:t>Thesis statements</a:t>
            </a:r>
          </a:p>
          <a:p>
            <a:r>
              <a:rPr lang="en-US" dirty="0"/>
              <a:t>Outlines</a:t>
            </a:r>
          </a:p>
        </p:txBody>
      </p:sp>
      <p:sp>
        <p:nvSpPr>
          <p:cNvPr id="8" name="Text Placeholder 7">
            <a:extLst>
              <a:ext uri="{FF2B5EF4-FFF2-40B4-BE49-F238E27FC236}">
                <a16:creationId xmlns:a16="http://schemas.microsoft.com/office/drawing/2014/main" id="{AD154566-22D7-5CA7-9F02-378463123BE3}"/>
              </a:ext>
            </a:extLst>
          </p:cNvPr>
          <p:cNvSpPr>
            <a:spLocks noGrp="1"/>
          </p:cNvSpPr>
          <p:nvPr>
            <p:ph type="body" sz="quarter" idx="3"/>
          </p:nvPr>
        </p:nvSpPr>
        <p:spPr/>
        <p:txBody>
          <a:bodyPr/>
          <a:lstStyle/>
          <a:p>
            <a:r>
              <a:rPr lang="en-US" dirty="0"/>
              <a:t>Chatbots are not good at</a:t>
            </a:r>
          </a:p>
        </p:txBody>
      </p:sp>
      <p:sp>
        <p:nvSpPr>
          <p:cNvPr id="9" name="Content Placeholder 8">
            <a:extLst>
              <a:ext uri="{FF2B5EF4-FFF2-40B4-BE49-F238E27FC236}">
                <a16:creationId xmlns:a16="http://schemas.microsoft.com/office/drawing/2014/main" id="{5C0CEC15-B2AB-DB5E-FF5C-09E09AF055B2}"/>
              </a:ext>
            </a:extLst>
          </p:cNvPr>
          <p:cNvSpPr>
            <a:spLocks noGrp="1"/>
          </p:cNvSpPr>
          <p:nvPr>
            <p:ph sz="quarter" idx="4"/>
          </p:nvPr>
        </p:nvSpPr>
        <p:spPr/>
        <p:txBody>
          <a:bodyPr/>
          <a:lstStyle/>
          <a:p>
            <a:r>
              <a:rPr lang="en-US" dirty="0"/>
              <a:t>Capturing student’s voice</a:t>
            </a:r>
          </a:p>
          <a:p>
            <a:r>
              <a:rPr lang="en-US" dirty="0"/>
              <a:t>Quotes (makes them up)</a:t>
            </a:r>
          </a:p>
        </p:txBody>
      </p:sp>
      <p:sp>
        <p:nvSpPr>
          <p:cNvPr id="4" name="Footer Placeholder 3">
            <a:extLst>
              <a:ext uri="{FF2B5EF4-FFF2-40B4-BE49-F238E27FC236}">
                <a16:creationId xmlns:a16="http://schemas.microsoft.com/office/drawing/2014/main" id="{6FAF7514-8F95-03C0-5020-4F200F934CF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702525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A3822-AA73-EBB9-11E8-77DB2C74B58C}"/>
              </a:ext>
            </a:extLst>
          </p:cNvPr>
          <p:cNvSpPr>
            <a:spLocks noGrp="1"/>
          </p:cNvSpPr>
          <p:nvPr>
            <p:ph type="title"/>
          </p:nvPr>
        </p:nvSpPr>
        <p:spPr/>
        <p:txBody>
          <a:bodyPr/>
          <a:lstStyle/>
          <a:p>
            <a:r>
              <a:rPr lang="en-US" dirty="0"/>
              <a:t>Is it cheating to use a chatbot?</a:t>
            </a:r>
          </a:p>
        </p:txBody>
      </p:sp>
      <p:sp>
        <p:nvSpPr>
          <p:cNvPr id="3" name="Text Placeholder 2">
            <a:extLst>
              <a:ext uri="{FF2B5EF4-FFF2-40B4-BE49-F238E27FC236}">
                <a16:creationId xmlns:a16="http://schemas.microsoft.com/office/drawing/2014/main" id="{8EAF4E98-44AA-6B95-F034-58D44BFA8A71}"/>
              </a:ext>
            </a:extLst>
          </p:cNvPr>
          <p:cNvSpPr>
            <a:spLocks noGrp="1"/>
          </p:cNvSpPr>
          <p:nvPr>
            <p:ph type="body" idx="1"/>
          </p:nvPr>
        </p:nvSpPr>
        <p:spPr/>
        <p:txBody>
          <a:bodyPr/>
          <a:lstStyle/>
          <a:p>
            <a:r>
              <a:rPr lang="en-US" dirty="0"/>
              <a:t>Yes</a:t>
            </a:r>
          </a:p>
        </p:txBody>
      </p:sp>
      <p:sp>
        <p:nvSpPr>
          <p:cNvPr id="4" name="Content Placeholder 3">
            <a:extLst>
              <a:ext uri="{FF2B5EF4-FFF2-40B4-BE49-F238E27FC236}">
                <a16:creationId xmlns:a16="http://schemas.microsoft.com/office/drawing/2014/main" id="{ACA8AF7B-2D31-6FE6-835C-4D7AFC7C6F68}"/>
              </a:ext>
            </a:extLst>
          </p:cNvPr>
          <p:cNvSpPr>
            <a:spLocks noGrp="1"/>
          </p:cNvSpPr>
          <p:nvPr>
            <p:ph sz="half" idx="2"/>
          </p:nvPr>
        </p:nvSpPr>
        <p:spPr/>
        <p:txBody>
          <a:bodyPr/>
          <a:lstStyle/>
          <a:p>
            <a:r>
              <a:rPr lang="en-US" dirty="0"/>
              <a:t>According to Owen Terry, author of </a:t>
            </a:r>
          </a:p>
          <a:p>
            <a:pPr lvl="1"/>
            <a:r>
              <a:rPr lang="en-US" i="1" dirty="0"/>
              <a:t>You have no idea how much we’re using </a:t>
            </a:r>
            <a:r>
              <a:rPr lang="en-US" i="1" dirty="0" err="1"/>
              <a:t>ChatGPT</a:t>
            </a:r>
            <a:endParaRPr lang="en-US" i="1" dirty="0"/>
          </a:p>
        </p:txBody>
      </p:sp>
      <p:sp>
        <p:nvSpPr>
          <p:cNvPr id="5" name="Text Placeholder 4">
            <a:extLst>
              <a:ext uri="{FF2B5EF4-FFF2-40B4-BE49-F238E27FC236}">
                <a16:creationId xmlns:a16="http://schemas.microsoft.com/office/drawing/2014/main" id="{BB6EF8AE-D39E-54D9-ED99-E2FB4F6B8453}"/>
              </a:ext>
            </a:extLst>
          </p:cNvPr>
          <p:cNvSpPr>
            <a:spLocks noGrp="1"/>
          </p:cNvSpPr>
          <p:nvPr>
            <p:ph type="body" sz="quarter" idx="3"/>
          </p:nvPr>
        </p:nvSpPr>
        <p:spPr/>
        <p:txBody>
          <a:bodyPr/>
          <a:lstStyle/>
          <a:p>
            <a:r>
              <a:rPr lang="en-US" dirty="0"/>
              <a:t>No</a:t>
            </a:r>
          </a:p>
        </p:txBody>
      </p:sp>
      <p:sp>
        <p:nvSpPr>
          <p:cNvPr id="6" name="Content Placeholder 5">
            <a:extLst>
              <a:ext uri="{FF2B5EF4-FFF2-40B4-BE49-F238E27FC236}">
                <a16:creationId xmlns:a16="http://schemas.microsoft.com/office/drawing/2014/main" id="{C4510E3F-25E6-4639-753E-D4EF617F6E37}"/>
              </a:ext>
            </a:extLst>
          </p:cNvPr>
          <p:cNvSpPr>
            <a:spLocks noGrp="1"/>
          </p:cNvSpPr>
          <p:nvPr>
            <p:ph sz="quarter" idx="4"/>
          </p:nvPr>
        </p:nvSpPr>
        <p:spPr/>
        <p:txBody>
          <a:bodyPr/>
          <a:lstStyle/>
          <a:p>
            <a:r>
              <a:rPr lang="en-US" dirty="0"/>
              <a:t>A professor, </a:t>
            </a:r>
            <a:r>
              <a:rPr lang="en-US" dirty="0" err="1"/>
              <a:t>Inara</a:t>
            </a:r>
            <a:r>
              <a:rPr lang="en-US" dirty="0"/>
              <a:t> Scott, on NPR</a:t>
            </a:r>
          </a:p>
          <a:p>
            <a:pPr lvl="1"/>
            <a:r>
              <a:rPr lang="en-US" dirty="0">
                <a:hlinkClick r:id="rId2"/>
              </a:rPr>
              <a:t>https://www.wbur.org/hereandnow/2023/05/22/chatgpt-academia</a:t>
            </a:r>
            <a:r>
              <a:rPr lang="en-US" dirty="0"/>
              <a:t> </a:t>
            </a:r>
          </a:p>
          <a:p>
            <a:pPr lvl="1"/>
            <a:r>
              <a:rPr lang="en-US" dirty="0"/>
              <a:t>Creative way to learn creative writing</a:t>
            </a:r>
          </a:p>
        </p:txBody>
      </p:sp>
      <p:sp>
        <p:nvSpPr>
          <p:cNvPr id="7" name="Footer Placeholder 6">
            <a:extLst>
              <a:ext uri="{FF2B5EF4-FFF2-40B4-BE49-F238E27FC236}">
                <a16:creationId xmlns:a16="http://schemas.microsoft.com/office/drawing/2014/main" id="{1B888DF8-3F32-1CE4-6D4D-048B3BF89D3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590694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3C2968-3B04-5A0A-9EA6-F7F37A975A01}"/>
              </a:ext>
            </a:extLst>
          </p:cNvPr>
          <p:cNvSpPr>
            <a:spLocks noGrp="1"/>
          </p:cNvSpPr>
          <p:nvPr>
            <p:ph type="title"/>
          </p:nvPr>
        </p:nvSpPr>
        <p:spPr/>
        <p:txBody>
          <a:bodyPr>
            <a:normAutofit fontScale="90000"/>
          </a:bodyPr>
          <a:lstStyle/>
          <a:p>
            <a:r>
              <a:rPr lang="en-US" dirty="0"/>
              <a:t>Good applications: </a:t>
            </a:r>
            <a:br>
              <a:rPr lang="en-US" dirty="0"/>
            </a:br>
            <a:r>
              <a:rPr lang="en-US" dirty="0"/>
              <a:t>Take advantage of strengths and avoid weaknesses</a:t>
            </a:r>
          </a:p>
        </p:txBody>
      </p:sp>
      <p:sp>
        <p:nvSpPr>
          <p:cNvPr id="6" name="Text Placeholder 5">
            <a:extLst>
              <a:ext uri="{FF2B5EF4-FFF2-40B4-BE49-F238E27FC236}">
                <a16:creationId xmlns:a16="http://schemas.microsoft.com/office/drawing/2014/main" id="{5ECE465D-532A-B666-2ACB-C3C12C85A53A}"/>
              </a:ext>
            </a:extLst>
          </p:cNvPr>
          <p:cNvSpPr>
            <a:spLocks noGrp="1"/>
          </p:cNvSpPr>
          <p:nvPr>
            <p:ph type="body" idx="1"/>
          </p:nvPr>
        </p:nvSpPr>
        <p:spPr/>
        <p:txBody>
          <a:bodyPr/>
          <a:lstStyle/>
          <a:p>
            <a:r>
              <a:rPr lang="en-US" dirty="0"/>
              <a:t>Strengths</a:t>
            </a:r>
          </a:p>
        </p:txBody>
      </p:sp>
      <p:sp>
        <p:nvSpPr>
          <p:cNvPr id="7" name="Content Placeholder 6">
            <a:extLst>
              <a:ext uri="{FF2B5EF4-FFF2-40B4-BE49-F238E27FC236}">
                <a16:creationId xmlns:a16="http://schemas.microsoft.com/office/drawing/2014/main" id="{7BC332EA-3B74-ACF7-E390-F2BC3844CAC1}"/>
              </a:ext>
            </a:extLst>
          </p:cNvPr>
          <p:cNvSpPr>
            <a:spLocks noGrp="1"/>
          </p:cNvSpPr>
          <p:nvPr>
            <p:ph sz="half" idx="2"/>
          </p:nvPr>
        </p:nvSpPr>
        <p:spPr/>
        <p:txBody>
          <a:bodyPr/>
          <a:lstStyle/>
          <a:p>
            <a:r>
              <a:rPr lang="en-US" dirty="0"/>
              <a:t>Fluency</a:t>
            </a:r>
          </a:p>
        </p:txBody>
      </p:sp>
      <p:sp>
        <p:nvSpPr>
          <p:cNvPr id="8" name="Text Placeholder 7">
            <a:extLst>
              <a:ext uri="{FF2B5EF4-FFF2-40B4-BE49-F238E27FC236}">
                <a16:creationId xmlns:a16="http://schemas.microsoft.com/office/drawing/2014/main" id="{B701B025-4919-4D3A-21BD-55270E425AA4}"/>
              </a:ext>
            </a:extLst>
          </p:cNvPr>
          <p:cNvSpPr>
            <a:spLocks noGrp="1"/>
          </p:cNvSpPr>
          <p:nvPr>
            <p:ph type="body" sz="quarter" idx="3"/>
          </p:nvPr>
        </p:nvSpPr>
        <p:spPr/>
        <p:txBody>
          <a:bodyPr/>
          <a:lstStyle/>
          <a:p>
            <a:r>
              <a:rPr lang="en-US" dirty="0"/>
              <a:t>Weaknesses</a:t>
            </a:r>
          </a:p>
        </p:txBody>
      </p:sp>
      <p:sp>
        <p:nvSpPr>
          <p:cNvPr id="9" name="Content Placeholder 8">
            <a:extLst>
              <a:ext uri="{FF2B5EF4-FFF2-40B4-BE49-F238E27FC236}">
                <a16:creationId xmlns:a16="http://schemas.microsoft.com/office/drawing/2014/main" id="{BBEC4B66-48C6-04C5-BDA1-4D28DCF47FFF}"/>
              </a:ext>
            </a:extLst>
          </p:cNvPr>
          <p:cNvSpPr>
            <a:spLocks noGrp="1"/>
          </p:cNvSpPr>
          <p:nvPr>
            <p:ph sz="quarter" idx="4"/>
          </p:nvPr>
        </p:nvSpPr>
        <p:spPr/>
        <p:txBody>
          <a:bodyPr/>
          <a:lstStyle/>
          <a:p>
            <a:r>
              <a:rPr lang="en-US" dirty="0"/>
              <a:t>Hallucinations</a:t>
            </a:r>
          </a:p>
        </p:txBody>
      </p:sp>
      <p:sp>
        <p:nvSpPr>
          <p:cNvPr id="4" name="Footer Placeholder 3">
            <a:extLst>
              <a:ext uri="{FF2B5EF4-FFF2-40B4-BE49-F238E27FC236}">
                <a16:creationId xmlns:a16="http://schemas.microsoft.com/office/drawing/2014/main" id="{C6046802-1D87-5324-CAF4-E379A2DB692E}"/>
              </a:ext>
            </a:extLst>
          </p:cNvPr>
          <p:cNvSpPr>
            <a:spLocks noGrp="1"/>
          </p:cNvSpPr>
          <p:nvPr>
            <p:ph type="ftr" sz="quarter" idx="11"/>
          </p:nvPr>
        </p:nvSpPr>
        <p:spPr/>
        <p:txBody>
          <a:bodyPr/>
          <a:lstStyle/>
          <a:p>
            <a:r>
              <a:rPr lang="en-US"/>
              <a:t>https://github.com/kwchurch/WSDM_2024_tutorial</a:t>
            </a:r>
          </a:p>
        </p:txBody>
      </p:sp>
      <p:pic>
        <p:nvPicPr>
          <p:cNvPr id="1026" name="Picture 2" descr="Figure 0">
            <a:extLst>
              <a:ext uri="{FF2B5EF4-FFF2-40B4-BE49-F238E27FC236}">
                <a16:creationId xmlns:a16="http://schemas.microsoft.com/office/drawing/2014/main" id="{6C3E8BA6-6670-32D5-14E1-9D766276B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912" y="3138398"/>
            <a:ext cx="5660561" cy="30106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a:extLst>
              <a:ext uri="{FF2B5EF4-FFF2-40B4-BE49-F238E27FC236}">
                <a16:creationId xmlns:a16="http://schemas.microsoft.com/office/drawing/2014/main" id="{AE7D73A2-ED9C-F001-8031-3233E89A86E4}"/>
              </a:ext>
            </a:extLst>
          </p:cNvPr>
          <p:cNvSpPr/>
          <p:nvPr/>
        </p:nvSpPr>
        <p:spPr>
          <a:xfrm>
            <a:off x="2902449" y="2036451"/>
            <a:ext cx="1613042" cy="770562"/>
          </a:xfrm>
          <a:prstGeom prst="wedgeRoundRectCallout">
            <a:avLst>
              <a:gd name="adj1" fmla="val -86757"/>
              <a:gd name="adj2" fmla="val 4183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Thesaurus</a:t>
            </a:r>
            <a:endParaRPr lang="en-US" dirty="0"/>
          </a:p>
        </p:txBody>
      </p:sp>
      <p:sp>
        <p:nvSpPr>
          <p:cNvPr id="11" name="Rounded Rectangular Callout 10">
            <a:extLst>
              <a:ext uri="{FF2B5EF4-FFF2-40B4-BE49-F238E27FC236}">
                <a16:creationId xmlns:a16="http://schemas.microsoft.com/office/drawing/2014/main" id="{9ED763CC-34CC-1E99-4267-0B42B28B86BD}"/>
              </a:ext>
            </a:extLst>
          </p:cNvPr>
          <p:cNvSpPr/>
          <p:nvPr/>
        </p:nvSpPr>
        <p:spPr>
          <a:xfrm>
            <a:off x="3287731" y="3331551"/>
            <a:ext cx="2709844" cy="1158255"/>
          </a:xfrm>
          <a:prstGeom prst="wedgeRoundRectCallout">
            <a:avLst>
              <a:gd name="adj1" fmla="val 60093"/>
              <a:gd name="adj2" fmla="val -12448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Complement with fact-checking</a:t>
            </a:r>
            <a:endParaRPr lang="en-US" dirty="0"/>
          </a:p>
        </p:txBody>
      </p:sp>
    </p:spTree>
    <p:extLst>
      <p:ext uri="{BB962C8B-B14F-4D97-AF65-F5344CB8AC3E}">
        <p14:creationId xmlns:p14="http://schemas.microsoft.com/office/powerpoint/2010/main" val="4131483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B63893-264C-811A-E047-59498BB5C57C}"/>
              </a:ext>
            </a:extLst>
          </p:cNvPr>
          <p:cNvSpPr>
            <a:spLocks noGrp="1"/>
          </p:cNvSpPr>
          <p:nvPr>
            <p:ph type="title"/>
          </p:nvPr>
        </p:nvSpPr>
        <p:spPr/>
        <p:txBody>
          <a:bodyPr/>
          <a:lstStyle/>
          <a:p>
            <a:r>
              <a:rPr lang="en-US" dirty="0"/>
              <a:t>Smooth-Talking Conclusions</a:t>
            </a:r>
          </a:p>
        </p:txBody>
      </p:sp>
      <p:sp>
        <p:nvSpPr>
          <p:cNvPr id="9" name="Content Placeholder 8">
            <a:extLst>
              <a:ext uri="{FF2B5EF4-FFF2-40B4-BE49-F238E27FC236}">
                <a16:creationId xmlns:a16="http://schemas.microsoft.com/office/drawing/2014/main" id="{53DA99B5-35BD-00BD-7615-2AC31F618BC5}"/>
              </a:ext>
            </a:extLst>
          </p:cNvPr>
          <p:cNvSpPr>
            <a:spLocks noGrp="1"/>
          </p:cNvSpPr>
          <p:nvPr>
            <p:ph idx="1"/>
          </p:nvPr>
        </p:nvSpPr>
        <p:spPr/>
        <p:txBody>
          <a:bodyPr/>
          <a:lstStyle/>
          <a:p>
            <a:r>
              <a:rPr lang="en-US" dirty="0"/>
              <a:t>Low Road: Give up; hallucinations are too hard</a:t>
            </a:r>
          </a:p>
          <a:p>
            <a:pPr>
              <a:buFont typeface="Wingdings" pitchFamily="2" charset="2"/>
              <a:buChar char="Ø"/>
            </a:pPr>
            <a:r>
              <a:rPr lang="en-US" b="1" dirty="0"/>
              <a:t>Middle Road</a:t>
            </a:r>
            <a:r>
              <a:rPr lang="en-US" dirty="0"/>
              <a:t>: Use search to verify assertions (fact-checking)</a:t>
            </a:r>
          </a:p>
          <a:p>
            <a:r>
              <a:rPr lang="en-US" dirty="0"/>
              <a:t>High Road: Revive Rationalism</a:t>
            </a:r>
          </a:p>
          <a:p>
            <a:pPr lvl="1"/>
            <a:r>
              <a:rPr lang="en-US" dirty="0"/>
              <a:t>1950s: Empiricism (Firth, Harris, Skinner)</a:t>
            </a:r>
          </a:p>
          <a:p>
            <a:pPr lvl="1"/>
            <a:r>
              <a:rPr lang="en-US" dirty="0"/>
              <a:t>1970s: Rationalism (Minsky, Chomsky)</a:t>
            </a:r>
          </a:p>
          <a:p>
            <a:pPr lvl="1"/>
            <a:r>
              <a:rPr lang="en-US" dirty="0"/>
              <a:t>1990s: Empiricism (EMNLP)</a:t>
            </a:r>
          </a:p>
        </p:txBody>
      </p:sp>
      <p:sp>
        <p:nvSpPr>
          <p:cNvPr id="7" name="Footer Placeholder 6">
            <a:extLst>
              <a:ext uri="{FF2B5EF4-FFF2-40B4-BE49-F238E27FC236}">
                <a16:creationId xmlns:a16="http://schemas.microsoft.com/office/drawing/2014/main" id="{A71A8FF0-DA2F-6364-70B0-2CDFCFDA514A}"/>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640955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2FF2-15DF-EBCB-FA3B-5792B3348FB5}"/>
              </a:ext>
            </a:extLst>
          </p:cNvPr>
          <p:cNvSpPr>
            <a:spLocks noGrp="1"/>
          </p:cNvSpPr>
          <p:nvPr>
            <p:ph type="ctrTitle"/>
          </p:nvPr>
        </p:nvSpPr>
        <p:spPr/>
        <p:txBody>
          <a:bodyPr>
            <a:normAutofit fontScale="90000"/>
          </a:bodyPr>
          <a:lstStyle/>
          <a:p>
            <a:r>
              <a:rPr lang="en-US" dirty="0"/>
              <a:t>Evaluating Evaluations:</a:t>
            </a:r>
            <a:br>
              <a:rPr lang="en-US" dirty="0"/>
            </a:br>
            <a:r>
              <a:rPr lang="en-US" dirty="0"/>
              <a:t>A Perspective on Benchmarks</a:t>
            </a:r>
          </a:p>
        </p:txBody>
      </p:sp>
      <p:sp>
        <p:nvSpPr>
          <p:cNvPr id="3" name="Subtitle 2">
            <a:extLst>
              <a:ext uri="{FF2B5EF4-FFF2-40B4-BE49-F238E27FC236}">
                <a16:creationId xmlns:a16="http://schemas.microsoft.com/office/drawing/2014/main" id="{A7443BF1-E14F-6F51-40F9-00700CC7BFE4}"/>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6B68EAE5-38C8-1DE1-DAF6-460643283D1C}"/>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254351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1D96A9-AFFE-269C-88B3-51888283B2C7}"/>
              </a:ext>
            </a:extLst>
          </p:cNvPr>
          <p:cNvSpPr>
            <a:spLocks noGrp="1"/>
          </p:cNvSpPr>
          <p:nvPr>
            <p:ph type="ftr" sz="quarter" idx="11"/>
          </p:nvPr>
        </p:nvSpPr>
        <p:spPr/>
        <p:txBody>
          <a:bodyPr/>
          <a:lstStyle/>
          <a:p>
            <a:r>
              <a:rPr lang="en-US"/>
              <a:t>https://github.com/kwchurch/WSDM_2024_tutorial</a:t>
            </a:r>
          </a:p>
        </p:txBody>
      </p:sp>
      <p:pic>
        <p:nvPicPr>
          <p:cNvPr id="6" name="Content Placeholder 5" descr="A screenshot of a computer&#10;&#10;Description automatically generated">
            <a:extLst>
              <a:ext uri="{FF2B5EF4-FFF2-40B4-BE49-F238E27FC236}">
                <a16:creationId xmlns:a16="http://schemas.microsoft.com/office/drawing/2014/main" id="{300E8E49-64C1-AF06-E219-23D63FEE5DC8}"/>
              </a:ext>
            </a:extLst>
          </p:cNvPr>
          <p:cNvPicPr>
            <a:picLocks noGrp="1" noChangeAspect="1"/>
          </p:cNvPicPr>
          <p:nvPr>
            <p:ph idx="4294967295"/>
          </p:nvPr>
        </p:nvPicPr>
        <p:blipFill>
          <a:blip r:embed="rId2"/>
          <a:stretch>
            <a:fillRect/>
          </a:stretch>
        </p:blipFill>
        <p:spPr>
          <a:xfrm>
            <a:off x="411626" y="136525"/>
            <a:ext cx="7905898" cy="6321490"/>
          </a:xfrm>
        </p:spPr>
      </p:pic>
      <p:pic>
        <p:nvPicPr>
          <p:cNvPr id="7" name="Picture 6">
            <a:extLst>
              <a:ext uri="{FF2B5EF4-FFF2-40B4-BE49-F238E27FC236}">
                <a16:creationId xmlns:a16="http://schemas.microsoft.com/office/drawing/2014/main" id="{C63321C3-F6B5-4913-86E3-672B04170EB5}"/>
              </a:ext>
            </a:extLst>
          </p:cNvPr>
          <p:cNvPicPr>
            <a:picLocks noChangeAspect="1"/>
          </p:cNvPicPr>
          <p:nvPr/>
        </p:nvPicPr>
        <p:blipFill>
          <a:blip r:embed="rId3"/>
          <a:stretch>
            <a:fillRect/>
          </a:stretch>
        </p:blipFill>
        <p:spPr>
          <a:xfrm>
            <a:off x="8880229" y="64477"/>
            <a:ext cx="3112477" cy="3112477"/>
          </a:xfrm>
          <a:prstGeom prst="rect">
            <a:avLst/>
          </a:prstGeom>
        </p:spPr>
      </p:pic>
    </p:spTree>
    <p:extLst>
      <p:ext uri="{BB962C8B-B14F-4D97-AF65-F5344CB8AC3E}">
        <p14:creationId xmlns:p14="http://schemas.microsoft.com/office/powerpoint/2010/main" val="680648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D733B1-24DC-35F0-F926-A8AE5CE64822}"/>
              </a:ext>
            </a:extLst>
          </p:cNvPr>
          <p:cNvSpPr>
            <a:spLocks noGrp="1"/>
          </p:cNvSpPr>
          <p:nvPr>
            <p:ph type="title"/>
          </p:nvPr>
        </p:nvSpPr>
        <p:spPr/>
        <p:txBody>
          <a:bodyPr>
            <a:normAutofit fontScale="90000"/>
          </a:bodyPr>
          <a:lstStyle/>
          <a:p>
            <a:r>
              <a:rPr lang="en-US" dirty="0"/>
              <a:t>Evaluation of Human-in-the-Loop</a:t>
            </a:r>
            <a:br>
              <a:rPr lang="en-US" dirty="0"/>
            </a:br>
            <a:r>
              <a:rPr lang="en-US" dirty="0"/>
              <a:t>Homework: use tools to help them write essays</a:t>
            </a:r>
          </a:p>
        </p:txBody>
      </p:sp>
      <p:pic>
        <p:nvPicPr>
          <p:cNvPr id="9" name="Content Placeholder 8" descr="A table with words on it&#10;&#10;Description automatically generated">
            <a:extLst>
              <a:ext uri="{FF2B5EF4-FFF2-40B4-BE49-F238E27FC236}">
                <a16:creationId xmlns:a16="http://schemas.microsoft.com/office/drawing/2014/main" id="{581A2D71-9DD2-E74E-F8E6-FCFCDC30AE80}"/>
              </a:ext>
            </a:extLst>
          </p:cNvPr>
          <p:cNvPicPr>
            <a:picLocks noGrp="1" noChangeAspect="1"/>
          </p:cNvPicPr>
          <p:nvPr>
            <p:ph idx="1"/>
          </p:nvPr>
        </p:nvPicPr>
        <p:blipFill>
          <a:blip r:embed="rId2"/>
          <a:stretch>
            <a:fillRect/>
          </a:stretch>
        </p:blipFill>
        <p:spPr>
          <a:xfrm>
            <a:off x="1898632" y="1825625"/>
            <a:ext cx="8394735" cy="4351338"/>
          </a:xfrm>
        </p:spPr>
      </p:pic>
      <p:sp>
        <p:nvSpPr>
          <p:cNvPr id="2" name="Footer Placeholder 1">
            <a:extLst>
              <a:ext uri="{FF2B5EF4-FFF2-40B4-BE49-F238E27FC236}">
                <a16:creationId xmlns:a16="http://schemas.microsoft.com/office/drawing/2014/main" id="{E17F23A1-E97B-3913-0B96-F09E3A95465A}"/>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335561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6339BB-EC15-E4AB-D215-2A510173D7AE}"/>
              </a:ext>
            </a:extLst>
          </p:cNvPr>
          <p:cNvSpPr>
            <a:spLocks noGrp="1"/>
          </p:cNvSpPr>
          <p:nvPr>
            <p:ph type="title"/>
          </p:nvPr>
        </p:nvSpPr>
        <p:spPr/>
        <p:txBody>
          <a:bodyPr/>
          <a:lstStyle/>
          <a:p>
            <a:r>
              <a:rPr lang="en-US" dirty="0"/>
              <a:t>Use Cases:</a:t>
            </a:r>
            <a:br>
              <a:rPr lang="en-US" dirty="0"/>
            </a:br>
            <a:r>
              <a:rPr lang="en-US" dirty="0"/>
              <a:t>Some work well and some do not</a:t>
            </a:r>
          </a:p>
        </p:txBody>
      </p:sp>
      <p:sp>
        <p:nvSpPr>
          <p:cNvPr id="6" name="Text Placeholder 5">
            <a:extLst>
              <a:ext uri="{FF2B5EF4-FFF2-40B4-BE49-F238E27FC236}">
                <a16:creationId xmlns:a16="http://schemas.microsoft.com/office/drawing/2014/main" id="{4F597A03-10A3-593C-F76E-503C9FB475D9}"/>
              </a:ext>
            </a:extLst>
          </p:cNvPr>
          <p:cNvSpPr>
            <a:spLocks noGrp="1"/>
          </p:cNvSpPr>
          <p:nvPr>
            <p:ph type="body" idx="1"/>
          </p:nvPr>
        </p:nvSpPr>
        <p:spPr/>
        <p:txBody>
          <a:bodyPr/>
          <a:lstStyle/>
          <a:p>
            <a:r>
              <a:rPr lang="en-US" dirty="0"/>
              <a:t>Amazingly Good</a:t>
            </a:r>
          </a:p>
        </p:txBody>
      </p:sp>
      <p:sp>
        <p:nvSpPr>
          <p:cNvPr id="7" name="Content Placeholder 6">
            <a:extLst>
              <a:ext uri="{FF2B5EF4-FFF2-40B4-BE49-F238E27FC236}">
                <a16:creationId xmlns:a16="http://schemas.microsoft.com/office/drawing/2014/main" id="{42FD79AF-153E-716E-EA1F-4B83D6E4F5CA}"/>
              </a:ext>
            </a:extLst>
          </p:cNvPr>
          <p:cNvSpPr>
            <a:spLocks noGrp="1"/>
          </p:cNvSpPr>
          <p:nvPr>
            <p:ph sz="half" idx="2"/>
          </p:nvPr>
        </p:nvSpPr>
        <p:spPr/>
        <p:txBody>
          <a:bodyPr>
            <a:normAutofit fontScale="92500" lnSpcReduction="20000"/>
          </a:bodyPr>
          <a:lstStyle/>
          <a:p>
            <a:r>
              <a:rPr lang="en-US" i="1" dirty="0"/>
              <a:t>cover all the bases</a:t>
            </a:r>
          </a:p>
          <a:p>
            <a:r>
              <a:rPr lang="en-US" i="1" dirty="0"/>
              <a:t>drop the ball</a:t>
            </a:r>
          </a:p>
          <a:p>
            <a:r>
              <a:rPr lang="en-US" i="1" dirty="0"/>
              <a:t>dunk</a:t>
            </a:r>
          </a:p>
          <a:p>
            <a:r>
              <a:rPr lang="en-US" i="1" dirty="0"/>
              <a:t>fumble</a:t>
            </a:r>
          </a:p>
          <a:p>
            <a:r>
              <a:rPr lang="en-US" i="1" dirty="0"/>
              <a:t>get on base</a:t>
            </a:r>
          </a:p>
          <a:p>
            <a:r>
              <a:rPr lang="en-US" i="1" dirty="0"/>
              <a:t>hit a home run</a:t>
            </a:r>
          </a:p>
          <a:p>
            <a:r>
              <a:rPr lang="en-US" i="1" dirty="0"/>
              <a:t>out in left field </a:t>
            </a:r>
          </a:p>
          <a:p>
            <a:r>
              <a:rPr lang="en-US" i="1" dirty="0"/>
              <a:t>ragging the puck</a:t>
            </a:r>
          </a:p>
          <a:p>
            <a:r>
              <a:rPr lang="en-US" i="1" dirty="0"/>
              <a:t>sticky wicket</a:t>
            </a:r>
          </a:p>
        </p:txBody>
      </p:sp>
      <p:sp>
        <p:nvSpPr>
          <p:cNvPr id="8" name="Text Placeholder 7">
            <a:extLst>
              <a:ext uri="{FF2B5EF4-FFF2-40B4-BE49-F238E27FC236}">
                <a16:creationId xmlns:a16="http://schemas.microsoft.com/office/drawing/2014/main" id="{5DC768C9-A864-2032-8AF9-9BDD705F34CA}"/>
              </a:ext>
            </a:extLst>
          </p:cNvPr>
          <p:cNvSpPr>
            <a:spLocks noGrp="1"/>
          </p:cNvSpPr>
          <p:nvPr>
            <p:ph type="body" sz="quarter" idx="3"/>
          </p:nvPr>
        </p:nvSpPr>
        <p:spPr/>
        <p:txBody>
          <a:bodyPr/>
          <a:lstStyle/>
          <a:p>
            <a:r>
              <a:rPr lang="en-US" dirty="0"/>
              <a:t>Amazingly Bad</a:t>
            </a:r>
          </a:p>
        </p:txBody>
      </p:sp>
      <p:sp>
        <p:nvSpPr>
          <p:cNvPr id="9" name="Content Placeholder 8">
            <a:extLst>
              <a:ext uri="{FF2B5EF4-FFF2-40B4-BE49-F238E27FC236}">
                <a16:creationId xmlns:a16="http://schemas.microsoft.com/office/drawing/2014/main" id="{49430B75-1505-7095-AC36-D686A5C9ECCC}"/>
              </a:ext>
            </a:extLst>
          </p:cNvPr>
          <p:cNvSpPr>
            <a:spLocks noGrp="1"/>
          </p:cNvSpPr>
          <p:nvPr>
            <p:ph sz="quarter" idx="4"/>
          </p:nvPr>
        </p:nvSpPr>
        <p:spPr/>
        <p:txBody>
          <a:bodyPr>
            <a:normAutofit fontScale="92500" lnSpcReduction="20000"/>
          </a:bodyPr>
          <a:lstStyle/>
          <a:p>
            <a:r>
              <a:rPr lang="en-US" dirty="0"/>
              <a:t>Made-up Reference</a:t>
            </a:r>
          </a:p>
          <a:p>
            <a:pPr lvl="1"/>
            <a:r>
              <a:rPr lang="en-US" dirty="0"/>
              <a:t>Title: “A Survey of Nearest Neighbor Search Algorithms” </a:t>
            </a:r>
          </a:p>
          <a:p>
            <a:pPr lvl="1"/>
            <a:r>
              <a:rPr lang="en-US" dirty="0"/>
              <a:t>Authors: </a:t>
            </a:r>
            <a:r>
              <a:rPr lang="en-US" dirty="0" err="1"/>
              <a:t>Yufei</a:t>
            </a:r>
            <a:r>
              <a:rPr lang="en-US" dirty="0"/>
              <a:t> Tao, Dongxiang Zhang </a:t>
            </a:r>
          </a:p>
          <a:p>
            <a:pPr lvl="1"/>
            <a:r>
              <a:rPr lang="en-US" dirty="0"/>
              <a:t>Link: Survey Paper (link to </a:t>
            </a:r>
            <a:r>
              <a:rPr lang="en-US" dirty="0">
                <a:hlinkClick r:id="rId2"/>
              </a:rPr>
              <a:t>https://arxiv.org/abs/1904.06188</a:t>
            </a:r>
            <a:r>
              <a:rPr lang="en-US" dirty="0"/>
              <a:t>)</a:t>
            </a:r>
          </a:p>
        </p:txBody>
      </p:sp>
      <p:sp>
        <p:nvSpPr>
          <p:cNvPr id="4" name="Footer Placeholder 3">
            <a:extLst>
              <a:ext uri="{FF2B5EF4-FFF2-40B4-BE49-F238E27FC236}">
                <a16:creationId xmlns:a16="http://schemas.microsoft.com/office/drawing/2014/main" id="{86BA60D2-9DDB-D08C-C4C4-B4A81B16EED7}"/>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887014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8560F2-A709-5642-9DBF-99FE3AEF30A9}"/>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E18B453B-3B3B-99FA-F285-0EA7154111AA}"/>
              </a:ext>
            </a:extLst>
          </p:cNvPr>
          <p:cNvSpPr>
            <a:spLocks noGrp="1"/>
          </p:cNvSpPr>
          <p:nvPr>
            <p:ph sz="half" idx="1"/>
          </p:nvPr>
        </p:nvSpPr>
        <p:spPr/>
        <p:txBody>
          <a:bodyPr>
            <a:normAutofit fontScale="92500" lnSpcReduction="20000"/>
          </a:bodyPr>
          <a:lstStyle/>
          <a:p>
            <a:r>
              <a:rPr lang="en-US" i="1" dirty="0"/>
              <a:t>During the First Opium War (1839–1842), the British government was led by the Conservative Party under Prime Minister Sir Robert Peel. The opposition, primarily the Whigs, had varying views on the war. Some opposed it on moral grounds, criticizing the ethics of trading in opium, while others were concerned about the potential impact on international relations and trade.</a:t>
            </a:r>
          </a:p>
        </p:txBody>
      </p:sp>
      <p:sp>
        <p:nvSpPr>
          <p:cNvPr id="10" name="Content Placeholder 9">
            <a:extLst>
              <a:ext uri="{FF2B5EF4-FFF2-40B4-BE49-F238E27FC236}">
                <a16:creationId xmlns:a16="http://schemas.microsoft.com/office/drawing/2014/main" id="{0B6C39BD-B1BF-ECE1-0FD6-986A5EA2A8FC}"/>
              </a:ext>
            </a:extLst>
          </p:cNvPr>
          <p:cNvSpPr>
            <a:spLocks noGrp="1"/>
          </p:cNvSpPr>
          <p:nvPr>
            <p:ph sz="half" idx="2"/>
          </p:nvPr>
        </p:nvSpPr>
        <p:spPr/>
        <p:txBody>
          <a:bodyPr>
            <a:normAutofit fontScale="92500" lnSpcReduction="20000"/>
          </a:bodyPr>
          <a:lstStyle/>
          <a:p>
            <a:r>
              <a:rPr lang="en-US" dirty="0"/>
              <a:t>Factual Errors</a:t>
            </a:r>
          </a:p>
          <a:p>
            <a:r>
              <a:rPr lang="en-US" dirty="0"/>
              <a:t>Lack of Depth/Perspective</a:t>
            </a:r>
          </a:p>
          <a:p>
            <a:endParaRPr lang="en-US" dirty="0"/>
          </a:p>
          <a:p>
            <a:r>
              <a:rPr lang="en-US" dirty="0"/>
              <a:t>Question for students</a:t>
            </a:r>
          </a:p>
          <a:p>
            <a:pPr lvl="1"/>
            <a:r>
              <a:rPr lang="en-US" i="1" dirty="0"/>
              <a:t>What were the Opium Wars?</a:t>
            </a:r>
          </a:p>
          <a:p>
            <a:pPr lvl="1"/>
            <a:r>
              <a:rPr lang="en-US" i="1" dirty="0"/>
              <a:t>Where did the name come from?</a:t>
            </a:r>
          </a:p>
          <a:p>
            <a:pPr lvl="1"/>
            <a:r>
              <a:rPr lang="en-US" i="1" dirty="0"/>
              <a:t>Summarize the conflict from multiple perspectives, including: </a:t>
            </a:r>
          </a:p>
          <a:p>
            <a:pPr lvl="2"/>
            <a:r>
              <a:rPr lang="en-US" i="1" dirty="0"/>
              <a:t>England</a:t>
            </a:r>
          </a:p>
          <a:p>
            <a:pPr lvl="2"/>
            <a:r>
              <a:rPr lang="en-US" i="1" dirty="0"/>
              <a:t>China</a:t>
            </a:r>
          </a:p>
          <a:p>
            <a:pPr lvl="2"/>
            <a:r>
              <a:rPr lang="en-US" i="1" dirty="0"/>
              <a:t>India</a:t>
            </a:r>
          </a:p>
          <a:p>
            <a:pPr lvl="2"/>
            <a:r>
              <a:rPr lang="en-US" i="1" dirty="0"/>
              <a:t>United States</a:t>
            </a:r>
          </a:p>
          <a:p>
            <a:pPr lvl="2"/>
            <a:r>
              <a:rPr lang="en-US" i="1" dirty="0"/>
              <a:t>France</a:t>
            </a:r>
          </a:p>
        </p:txBody>
      </p:sp>
      <p:sp>
        <p:nvSpPr>
          <p:cNvPr id="7" name="Footer Placeholder 6">
            <a:extLst>
              <a:ext uri="{FF2B5EF4-FFF2-40B4-BE49-F238E27FC236}">
                <a16:creationId xmlns:a16="http://schemas.microsoft.com/office/drawing/2014/main" id="{36397CE0-D256-3943-F513-8C3322DFEF29}"/>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670716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0A00F-5161-8E14-C477-6A2CAC304D31}"/>
              </a:ext>
            </a:extLst>
          </p:cNvPr>
          <p:cNvSpPr>
            <a:spLocks noGrp="1"/>
          </p:cNvSpPr>
          <p:nvPr>
            <p:ph type="title"/>
          </p:nvPr>
        </p:nvSpPr>
        <p:spPr/>
        <p:txBody>
          <a:bodyPr/>
          <a:lstStyle/>
          <a:p>
            <a:r>
              <a:rPr lang="en-US" dirty="0"/>
              <a:t>Lack of Perspective </a:t>
            </a:r>
            <a:r>
              <a:rPr lang="en-US">
                <a:sym typeface="Wingdings" pitchFamily="2" charset="2"/>
              </a:rPr>
              <a:t> Danger</a:t>
            </a:r>
            <a:endParaRPr lang="en-US" dirty="0"/>
          </a:p>
        </p:txBody>
      </p:sp>
      <p:sp>
        <p:nvSpPr>
          <p:cNvPr id="3" name="Content Placeholder 2">
            <a:extLst>
              <a:ext uri="{FF2B5EF4-FFF2-40B4-BE49-F238E27FC236}">
                <a16:creationId xmlns:a16="http://schemas.microsoft.com/office/drawing/2014/main" id="{82939F64-D2F4-D908-9CB5-63047E12CD4C}"/>
              </a:ext>
            </a:extLst>
          </p:cNvPr>
          <p:cNvSpPr>
            <a:spLocks noGrp="1"/>
          </p:cNvSpPr>
          <p:nvPr>
            <p:ph sz="half" idx="1"/>
          </p:nvPr>
        </p:nvSpPr>
        <p:spPr/>
        <p:txBody>
          <a:bodyPr>
            <a:normAutofit fontScale="85000" lnSpcReduction="20000"/>
          </a:bodyPr>
          <a:lstStyle/>
          <a:p>
            <a:r>
              <a:rPr lang="en-US" dirty="0"/>
              <a:t>Most of the essays from the students repeated output from </a:t>
            </a:r>
            <a:r>
              <a:rPr lang="en-US" dirty="0" err="1"/>
              <a:t>ChatGPT</a:t>
            </a:r>
            <a:r>
              <a:rPr lang="en-US" dirty="0"/>
              <a:t> more or less as is. </a:t>
            </a:r>
          </a:p>
          <a:p>
            <a:r>
              <a:rPr lang="en-US" dirty="0"/>
              <a:t>These essays contained factual errors, </a:t>
            </a:r>
          </a:p>
          <a:p>
            <a:pPr lvl="1"/>
            <a:r>
              <a:rPr lang="en-US" dirty="0"/>
              <a:t>but more seriously, the essays lack depth and perspective. </a:t>
            </a:r>
          </a:p>
          <a:p>
            <a:r>
              <a:rPr lang="en-US" dirty="0"/>
              <a:t>In Platt (2019), p. 444, Platt argued that Napoleon understood that </a:t>
            </a:r>
          </a:p>
          <a:p>
            <a:pPr lvl="1"/>
            <a:r>
              <a:rPr lang="en-US" dirty="0"/>
              <a:t>it would be foolish for Britain to use its short-term advantage in technology to humiliate the Chinese.</a:t>
            </a:r>
          </a:p>
          <a:p>
            <a:r>
              <a:rPr lang="en-US" dirty="0"/>
              <a:t>Eventually, the Chinese would do what they have done (become stronger). </a:t>
            </a:r>
          </a:p>
        </p:txBody>
      </p:sp>
      <p:sp>
        <p:nvSpPr>
          <p:cNvPr id="4" name="Content Placeholder 3">
            <a:extLst>
              <a:ext uri="{FF2B5EF4-FFF2-40B4-BE49-F238E27FC236}">
                <a16:creationId xmlns:a16="http://schemas.microsoft.com/office/drawing/2014/main" id="{4704F89A-768B-E045-3557-33C843D5568C}"/>
              </a:ext>
            </a:extLst>
          </p:cNvPr>
          <p:cNvSpPr>
            <a:spLocks noGrp="1"/>
          </p:cNvSpPr>
          <p:nvPr>
            <p:ph sz="half" idx="2"/>
          </p:nvPr>
        </p:nvSpPr>
        <p:spPr/>
        <p:txBody>
          <a:bodyPr>
            <a:normAutofit fontScale="85000" lnSpcReduction="20000"/>
          </a:bodyPr>
          <a:lstStyle/>
          <a:p>
            <a:r>
              <a:rPr lang="en-US" dirty="0"/>
              <a:t>Since the 1920s, these events are referred to as the “century of humiliation” by the authorities in China.</a:t>
            </a:r>
          </a:p>
          <a:p>
            <a:r>
              <a:rPr lang="en-US" dirty="0"/>
              <a:t>Platt makes it clear that the current Chinese government is using this terminology </a:t>
            </a:r>
          </a:p>
          <a:p>
            <a:pPr lvl="1"/>
            <a:r>
              <a:rPr lang="en-US" dirty="0"/>
              <a:t>to motivate its efforts to compete with the West in technologies such as AI</a:t>
            </a:r>
          </a:p>
          <a:p>
            <a:r>
              <a:rPr lang="en-US" dirty="0"/>
              <a:t>When we discussed these essays in class, I tried to argue </a:t>
            </a:r>
          </a:p>
          <a:p>
            <a:pPr lvl="1"/>
            <a:r>
              <a:rPr lang="en-US" dirty="0"/>
              <a:t>that over-simplifying the truth, and </a:t>
            </a:r>
          </a:p>
          <a:p>
            <a:pPr lvl="1"/>
            <a:r>
              <a:rPr lang="en-US" dirty="0"/>
              <a:t>taking the Western side of the conflict, </a:t>
            </a:r>
          </a:p>
          <a:p>
            <a:pPr lvl="1"/>
            <a:r>
              <a:rPr lang="en-US" dirty="0"/>
              <a:t>could be dangerous and could lead to a trade war, if not a shooting war</a:t>
            </a:r>
          </a:p>
        </p:txBody>
      </p:sp>
      <p:sp>
        <p:nvSpPr>
          <p:cNvPr id="5" name="Footer Placeholder 4">
            <a:extLst>
              <a:ext uri="{FF2B5EF4-FFF2-40B4-BE49-F238E27FC236}">
                <a16:creationId xmlns:a16="http://schemas.microsoft.com/office/drawing/2014/main" id="{84AA930A-10BC-B18F-F919-AF1B0ABB3599}"/>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22814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21CA-992B-F316-4CA9-2D2B2F1225EC}"/>
              </a:ext>
            </a:extLst>
          </p:cNvPr>
          <p:cNvSpPr>
            <a:spLocks noGrp="1"/>
          </p:cNvSpPr>
          <p:nvPr>
            <p:ph type="title"/>
          </p:nvPr>
        </p:nvSpPr>
        <p:spPr/>
        <p:txBody>
          <a:bodyPr>
            <a:normAutofit/>
          </a:bodyPr>
          <a:lstStyle/>
          <a:p>
            <a:r>
              <a:rPr lang="en-US" dirty="0"/>
              <a:t>Validity and Reliability</a:t>
            </a:r>
            <a:br>
              <a:rPr lang="en-US" dirty="0"/>
            </a:br>
            <a:r>
              <a:rPr lang="en-US" sz="2700" dirty="0" err="1"/>
              <a:t>Krippendorff</a:t>
            </a:r>
            <a:r>
              <a:rPr lang="en-US" sz="2700" dirty="0"/>
              <a:t> (2018) </a:t>
            </a:r>
            <a:r>
              <a:rPr lang="en-US" sz="2700" i="1" dirty="0"/>
              <a:t>Content analysis: An introduction to its methodology</a:t>
            </a:r>
            <a:endParaRPr lang="en-US" i="1" dirty="0"/>
          </a:p>
        </p:txBody>
      </p:sp>
      <p:sp>
        <p:nvSpPr>
          <p:cNvPr id="3" name="Content Placeholder 2">
            <a:extLst>
              <a:ext uri="{FF2B5EF4-FFF2-40B4-BE49-F238E27FC236}">
                <a16:creationId xmlns:a16="http://schemas.microsoft.com/office/drawing/2014/main" id="{6DB980C6-C09C-F5C9-117E-0A544EF68B5F}"/>
              </a:ext>
            </a:extLst>
          </p:cNvPr>
          <p:cNvSpPr>
            <a:spLocks noGrp="1"/>
          </p:cNvSpPr>
          <p:nvPr>
            <p:ph idx="1"/>
          </p:nvPr>
        </p:nvSpPr>
        <p:spPr/>
        <p:txBody>
          <a:bodyPr>
            <a:normAutofit lnSpcReduction="10000"/>
          </a:bodyPr>
          <a:lstStyle/>
          <a:p>
            <a:r>
              <a:rPr lang="en-US" dirty="0"/>
              <a:t>Reliability is about data, and validity is about truth:</a:t>
            </a:r>
          </a:p>
          <a:p>
            <a:pPr lvl="1"/>
            <a:r>
              <a:rPr lang="en-US" dirty="0"/>
              <a:t>Reliability: </a:t>
            </a:r>
          </a:p>
          <a:p>
            <a:pPr lvl="2"/>
            <a:r>
              <a:rPr lang="en-US" dirty="0"/>
              <a:t>The attribute of Data on which researchers can rely in answering their Research questions – </a:t>
            </a:r>
            <a:r>
              <a:rPr lang="en-US" dirty="0" err="1"/>
              <a:t>Krippendorff</a:t>
            </a:r>
            <a:r>
              <a:rPr lang="en-US" dirty="0"/>
              <a:t>, p. 411</a:t>
            </a:r>
          </a:p>
          <a:p>
            <a:pPr lvl="1"/>
            <a:r>
              <a:rPr lang="en-US" dirty="0"/>
              <a:t>Validity: </a:t>
            </a:r>
          </a:p>
          <a:p>
            <a:pPr lvl="2"/>
            <a:r>
              <a:rPr lang="en-US" dirty="0"/>
              <a:t>The quality of a claim to be as stated, true, or correct. – </a:t>
            </a:r>
            <a:r>
              <a:rPr lang="en-US" dirty="0" err="1"/>
              <a:t>Krippendorff</a:t>
            </a:r>
            <a:r>
              <a:rPr lang="en-US" dirty="0"/>
              <a:t>, p. 413</a:t>
            </a:r>
          </a:p>
          <a:p>
            <a:r>
              <a:rPr lang="en-US" dirty="0"/>
              <a:t>Validity assumes a hypothesis/claim.</a:t>
            </a:r>
          </a:p>
          <a:p>
            <a:pPr lvl="1"/>
            <a:r>
              <a:rPr lang="en-US" dirty="0"/>
              <a:t>Hard to test validity without a clearly stated hypothesis</a:t>
            </a:r>
          </a:p>
          <a:p>
            <a:r>
              <a:rPr lang="en-US" dirty="0"/>
              <a:t>There are more papers on reliability than validity in our field(s).</a:t>
            </a:r>
          </a:p>
          <a:p>
            <a:pPr lvl="1"/>
            <a:r>
              <a:rPr lang="en-US" dirty="0"/>
              <a:t>18k matches for “inter-annotator agreement” in ACL Anthology</a:t>
            </a:r>
          </a:p>
          <a:p>
            <a:pPr lvl="1"/>
            <a:r>
              <a:rPr lang="en-US" dirty="0">
                <a:hlinkClick r:id="rId2"/>
              </a:rPr>
              <a:t>https://aclanthology.org/search/?q=inter-annotator+agreement</a:t>
            </a:r>
            <a:r>
              <a:rPr lang="en-US" dirty="0"/>
              <a:t> </a:t>
            </a:r>
          </a:p>
        </p:txBody>
      </p:sp>
      <p:sp>
        <p:nvSpPr>
          <p:cNvPr id="4" name="Footer Placeholder 3">
            <a:extLst>
              <a:ext uri="{FF2B5EF4-FFF2-40B4-BE49-F238E27FC236}">
                <a16:creationId xmlns:a16="http://schemas.microsoft.com/office/drawing/2014/main" id="{CA1B2758-47E9-0C27-F573-5E5A69DCA10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997631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23D-E963-2844-0277-2E88E854E0DF}"/>
              </a:ext>
            </a:extLst>
          </p:cNvPr>
          <p:cNvSpPr>
            <a:spLocks noGrp="1"/>
          </p:cNvSpPr>
          <p:nvPr>
            <p:ph type="title"/>
          </p:nvPr>
        </p:nvSpPr>
        <p:spPr/>
        <p:txBody>
          <a:bodyPr/>
          <a:lstStyle/>
          <a:p>
            <a:r>
              <a:rPr lang="en-US" dirty="0"/>
              <a:t>Reliability of BLEU</a:t>
            </a:r>
            <a:br>
              <a:rPr lang="en-US" dirty="0"/>
            </a:br>
            <a:r>
              <a:rPr lang="en-US" dirty="0">
                <a:hlinkClick r:id="rId2"/>
              </a:rPr>
              <a:t>https://aclanthology.org/P02-1040/</a:t>
            </a:r>
            <a:r>
              <a:rPr lang="en-US" dirty="0"/>
              <a:t> </a:t>
            </a:r>
          </a:p>
        </p:txBody>
      </p:sp>
      <p:sp>
        <p:nvSpPr>
          <p:cNvPr id="3" name="Content Placeholder 2">
            <a:extLst>
              <a:ext uri="{FF2B5EF4-FFF2-40B4-BE49-F238E27FC236}">
                <a16:creationId xmlns:a16="http://schemas.microsoft.com/office/drawing/2014/main" id="{74440BF8-A715-D4CB-42BA-5546A47E69B3}"/>
              </a:ext>
            </a:extLst>
          </p:cNvPr>
          <p:cNvSpPr>
            <a:spLocks noGrp="1"/>
          </p:cNvSpPr>
          <p:nvPr>
            <p:ph idx="1"/>
          </p:nvPr>
        </p:nvSpPr>
        <p:spPr/>
        <p:txBody>
          <a:bodyPr/>
          <a:lstStyle/>
          <a:p>
            <a:r>
              <a:rPr lang="en-US" dirty="0"/>
              <a:t>The original paper asks 3 excellent questions about reliability</a:t>
            </a:r>
          </a:p>
          <a:p>
            <a:pPr lvl="1"/>
            <a:r>
              <a:rPr lang="en-US" dirty="0"/>
              <a:t>How reliable is the difference in BLEU metric?</a:t>
            </a:r>
          </a:p>
          <a:p>
            <a:pPr lvl="1"/>
            <a:r>
              <a:rPr lang="en-US" dirty="0"/>
              <a:t>What is the variance of BLEU score?</a:t>
            </a:r>
          </a:p>
          <a:p>
            <a:pPr lvl="1"/>
            <a:r>
              <a:rPr lang="en-US" dirty="0"/>
              <a:t>If we were to pick another random set of 500 sentences, </a:t>
            </a:r>
          </a:p>
          <a:p>
            <a:pPr lvl="2"/>
            <a:r>
              <a:rPr lang="en-US" dirty="0"/>
              <a:t>would we still judge S3 to be better than S2?</a:t>
            </a:r>
          </a:p>
        </p:txBody>
      </p:sp>
      <p:sp>
        <p:nvSpPr>
          <p:cNvPr id="4" name="Footer Placeholder 3">
            <a:extLst>
              <a:ext uri="{FF2B5EF4-FFF2-40B4-BE49-F238E27FC236}">
                <a16:creationId xmlns:a16="http://schemas.microsoft.com/office/drawing/2014/main" id="{F8B9E347-82BE-7B98-16E8-700B17431B0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25555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2C207B-9A95-8229-BDD6-87E3D086481E}"/>
              </a:ext>
            </a:extLst>
          </p:cNvPr>
          <p:cNvSpPr>
            <a:spLocks noGrp="1"/>
          </p:cNvSpPr>
          <p:nvPr>
            <p:ph type="title"/>
          </p:nvPr>
        </p:nvSpPr>
        <p:spPr/>
        <p:txBody>
          <a:bodyPr/>
          <a:lstStyle/>
          <a:p>
            <a:r>
              <a:rPr lang="en-US" dirty="0"/>
              <a:t>Reliability of BLEU</a:t>
            </a:r>
          </a:p>
        </p:txBody>
      </p:sp>
      <p:sp>
        <p:nvSpPr>
          <p:cNvPr id="6" name="Content Placeholder 5">
            <a:extLst>
              <a:ext uri="{FF2B5EF4-FFF2-40B4-BE49-F238E27FC236}">
                <a16:creationId xmlns:a16="http://schemas.microsoft.com/office/drawing/2014/main" id="{3204E33D-87CC-6E05-2564-3DE006BB2DAB}"/>
              </a:ext>
            </a:extLst>
          </p:cNvPr>
          <p:cNvSpPr>
            <a:spLocks noGrp="1"/>
          </p:cNvSpPr>
          <p:nvPr>
            <p:ph sz="half" idx="1"/>
          </p:nvPr>
        </p:nvSpPr>
        <p:spPr/>
        <p:txBody>
          <a:bodyPr>
            <a:normAutofit fontScale="85000" lnSpcReduction="20000"/>
          </a:bodyPr>
          <a:lstStyle/>
          <a:p>
            <a:r>
              <a:rPr lang="en-US" dirty="0"/>
              <a:t>In their Figure 7, </a:t>
            </a:r>
          </a:p>
          <a:p>
            <a:pPr lvl="1"/>
            <a:r>
              <a:rPr lang="en-US" dirty="0"/>
              <a:t>they use BLEU to compare three machine translation systems (S1, S2 and S3) and </a:t>
            </a:r>
          </a:p>
          <a:p>
            <a:pPr lvl="1"/>
            <a:r>
              <a:rPr lang="en-US" dirty="0"/>
              <a:t>two human (non-professional) translators (H1 and H2). </a:t>
            </a:r>
          </a:p>
          <a:p>
            <a:r>
              <a:rPr lang="en-US" dirty="0"/>
              <a:t>They report that humans score better than machines.</a:t>
            </a:r>
          </a:p>
          <a:p>
            <a:r>
              <a:rPr lang="en-US" dirty="0"/>
              <a:t>They conclude:</a:t>
            </a:r>
          </a:p>
          <a:p>
            <a:pPr lvl="1"/>
            <a:r>
              <a:rPr lang="en-US" dirty="0"/>
              <a:t>“BLEU’s strength is that it correlates highly with human judgments </a:t>
            </a:r>
          </a:p>
          <a:p>
            <a:pPr lvl="2"/>
            <a:r>
              <a:rPr lang="en-US" dirty="0"/>
              <a:t>by averaging out individual sentence judgment errors over a test corpus </a:t>
            </a:r>
          </a:p>
          <a:p>
            <a:pPr lvl="2"/>
            <a:r>
              <a:rPr lang="en-US" dirty="0"/>
              <a:t>rather than attempting to divine the exact human judgment for every sentence: </a:t>
            </a:r>
          </a:p>
          <a:p>
            <a:pPr lvl="2"/>
            <a:r>
              <a:rPr lang="en-US" i="1" dirty="0"/>
              <a:t>quantity leads to quality</a:t>
            </a:r>
            <a:r>
              <a:rPr lang="en-US" dirty="0"/>
              <a:t>.”</a:t>
            </a:r>
          </a:p>
        </p:txBody>
      </p:sp>
      <p:pic>
        <p:nvPicPr>
          <p:cNvPr id="9" name="Content Placeholder 8" descr="A graph with a line graph and a chart with numbers&#10;&#10;Description automatically generated with medium confidence">
            <a:extLst>
              <a:ext uri="{FF2B5EF4-FFF2-40B4-BE49-F238E27FC236}">
                <a16:creationId xmlns:a16="http://schemas.microsoft.com/office/drawing/2014/main" id="{B856AF6B-FC5B-F683-D589-6FD3E0CCAE61}"/>
              </a:ext>
            </a:extLst>
          </p:cNvPr>
          <p:cNvPicPr>
            <a:picLocks noGrp="1" noChangeAspect="1"/>
          </p:cNvPicPr>
          <p:nvPr>
            <p:ph sz="half" idx="2"/>
          </p:nvPr>
        </p:nvPicPr>
        <p:blipFill>
          <a:blip r:embed="rId2"/>
          <a:stretch>
            <a:fillRect/>
          </a:stretch>
        </p:blipFill>
        <p:spPr>
          <a:xfrm>
            <a:off x="6310479" y="1458549"/>
            <a:ext cx="5181600" cy="4313926"/>
          </a:xfrm>
        </p:spPr>
      </p:pic>
      <p:sp>
        <p:nvSpPr>
          <p:cNvPr id="4" name="Footer Placeholder 3">
            <a:extLst>
              <a:ext uri="{FF2B5EF4-FFF2-40B4-BE49-F238E27FC236}">
                <a16:creationId xmlns:a16="http://schemas.microsoft.com/office/drawing/2014/main" id="{F25A6C92-05A7-75B4-EED8-A63897829FAB}"/>
              </a:ext>
            </a:extLst>
          </p:cNvPr>
          <p:cNvSpPr>
            <a:spLocks noGrp="1"/>
          </p:cNvSpPr>
          <p:nvPr>
            <p:ph type="ftr" sz="quarter" idx="11"/>
          </p:nvPr>
        </p:nvSpPr>
        <p:spPr/>
        <p:txBody>
          <a:bodyPr/>
          <a:lstStyle/>
          <a:p>
            <a:r>
              <a:rPr lang="en-US"/>
              <a:t>https://github.com/kwchurch/WSDM_2024_tutorial</a:t>
            </a:r>
          </a:p>
        </p:txBody>
      </p:sp>
      <p:sp>
        <p:nvSpPr>
          <p:cNvPr id="10" name="TextBox 9">
            <a:extLst>
              <a:ext uri="{FF2B5EF4-FFF2-40B4-BE49-F238E27FC236}">
                <a16:creationId xmlns:a16="http://schemas.microsoft.com/office/drawing/2014/main" id="{0D5D580E-1FCE-E1B0-1C2C-5B945CE2DCFC}"/>
              </a:ext>
            </a:extLst>
          </p:cNvPr>
          <p:cNvSpPr txBox="1"/>
          <p:nvPr/>
        </p:nvSpPr>
        <p:spPr>
          <a:xfrm>
            <a:off x="7394128" y="5807631"/>
            <a:ext cx="3532827" cy="369332"/>
          </a:xfrm>
          <a:prstGeom prst="rect">
            <a:avLst/>
          </a:prstGeom>
          <a:noFill/>
        </p:spPr>
        <p:txBody>
          <a:bodyPr wrap="none" rtlCol="0">
            <a:spAutoFit/>
          </a:bodyPr>
          <a:lstStyle/>
          <a:p>
            <a:r>
              <a:rPr lang="en-US" dirty="0">
                <a:hlinkClick r:id="rId3"/>
              </a:rPr>
              <a:t>https://aclanthology.org/P02-1040/</a:t>
            </a:r>
            <a:endParaRPr lang="en-US" dirty="0"/>
          </a:p>
        </p:txBody>
      </p:sp>
    </p:spTree>
    <p:extLst>
      <p:ext uri="{BB962C8B-B14F-4D97-AF65-F5344CB8AC3E}">
        <p14:creationId xmlns:p14="http://schemas.microsoft.com/office/powerpoint/2010/main" val="246733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8695-A010-E05E-7519-B62AD0460D71}"/>
              </a:ext>
            </a:extLst>
          </p:cNvPr>
          <p:cNvSpPr>
            <a:spLocks noGrp="1"/>
          </p:cNvSpPr>
          <p:nvPr>
            <p:ph type="title"/>
          </p:nvPr>
        </p:nvSpPr>
        <p:spPr/>
        <p:txBody>
          <a:bodyPr/>
          <a:lstStyle/>
          <a:p>
            <a:r>
              <a:rPr lang="en-US" dirty="0"/>
              <a:t>Validity of BLEU</a:t>
            </a:r>
          </a:p>
        </p:txBody>
      </p:sp>
      <p:sp>
        <p:nvSpPr>
          <p:cNvPr id="3" name="Content Placeholder 2">
            <a:extLst>
              <a:ext uri="{FF2B5EF4-FFF2-40B4-BE49-F238E27FC236}">
                <a16:creationId xmlns:a16="http://schemas.microsoft.com/office/drawing/2014/main" id="{6905D1EA-6EB3-01CD-CFA3-35076CE30A07}"/>
              </a:ext>
            </a:extLst>
          </p:cNvPr>
          <p:cNvSpPr>
            <a:spLocks noGrp="1"/>
          </p:cNvSpPr>
          <p:nvPr>
            <p:ph sz="half" idx="1"/>
          </p:nvPr>
        </p:nvSpPr>
        <p:spPr/>
        <p:txBody>
          <a:bodyPr>
            <a:normAutofit fontScale="85000" lnSpcReduction="10000"/>
          </a:bodyPr>
          <a:lstStyle/>
          <a:p>
            <a:r>
              <a:rPr lang="en-US" dirty="0"/>
              <a:t>Less discussion of validity in original paper</a:t>
            </a:r>
          </a:p>
          <a:p>
            <a:r>
              <a:rPr lang="en-US" dirty="0"/>
              <a:t>Some papers raise serious questions about validity </a:t>
            </a:r>
          </a:p>
          <a:p>
            <a:pPr lvl="1"/>
            <a:r>
              <a:rPr lang="en-US" dirty="0"/>
              <a:t>of BLEU and other metrics</a:t>
            </a:r>
          </a:p>
          <a:p>
            <a:pPr lvl="1"/>
            <a:r>
              <a:rPr lang="en-US" dirty="0"/>
              <a:t>at least, for some use cases that go beyond the original BLEU paper</a:t>
            </a:r>
          </a:p>
        </p:txBody>
      </p:sp>
      <p:sp>
        <p:nvSpPr>
          <p:cNvPr id="4" name="Content Placeholder 3">
            <a:extLst>
              <a:ext uri="{FF2B5EF4-FFF2-40B4-BE49-F238E27FC236}">
                <a16:creationId xmlns:a16="http://schemas.microsoft.com/office/drawing/2014/main" id="{F0E229DD-1358-EF46-656D-CD827994B956}"/>
              </a:ext>
            </a:extLst>
          </p:cNvPr>
          <p:cNvSpPr>
            <a:spLocks noGrp="1"/>
          </p:cNvSpPr>
          <p:nvPr>
            <p:ph sz="half" idx="2"/>
          </p:nvPr>
        </p:nvSpPr>
        <p:spPr/>
        <p:txBody>
          <a:bodyPr>
            <a:normAutofit fontScale="85000" lnSpcReduction="10000"/>
          </a:bodyPr>
          <a:lstStyle/>
          <a:p>
            <a:r>
              <a:rPr lang="en-US" dirty="0"/>
              <a:t>It is hard to talk about validity without a clearly stated use case</a:t>
            </a:r>
          </a:p>
          <a:p>
            <a:pPr lvl="1"/>
            <a:r>
              <a:rPr lang="en-US" i="1" dirty="0">
                <a:hlinkClick r:id="rId2"/>
              </a:rPr>
              <a:t>https://aclanthology.org/D17-1238/</a:t>
            </a:r>
            <a:r>
              <a:rPr lang="en-US" i="1" dirty="0"/>
              <a:t> </a:t>
            </a:r>
          </a:p>
          <a:p>
            <a:pPr lvl="2"/>
            <a:r>
              <a:rPr lang="en-US" i="1" dirty="0"/>
              <a:t>This paper shows that state-of-the-art automatic evaluation metrics for NLG systems </a:t>
            </a:r>
          </a:p>
          <a:p>
            <a:pPr lvl="3"/>
            <a:r>
              <a:rPr lang="en-US" i="1" dirty="0"/>
              <a:t>do not sufficiently reflect human ratings, </a:t>
            </a:r>
          </a:p>
          <a:p>
            <a:pPr lvl="3"/>
            <a:r>
              <a:rPr lang="en-US" i="1" dirty="0"/>
              <a:t>which stresses the need for human evaluations.</a:t>
            </a:r>
          </a:p>
          <a:p>
            <a:pPr lvl="1"/>
            <a:r>
              <a:rPr lang="en-US" i="1" dirty="0">
                <a:hlinkClick r:id="rId3"/>
              </a:rPr>
              <a:t>https://aclanthology.org/J18-3002</a:t>
            </a:r>
            <a:r>
              <a:rPr lang="en-US" i="1" dirty="0"/>
              <a:t> </a:t>
            </a:r>
          </a:p>
          <a:p>
            <a:pPr lvl="2"/>
            <a:r>
              <a:rPr lang="en-US" i="1" dirty="0"/>
              <a:t>Overall, the evidence supports using BLEU for diagnostic evaluation of MT systems </a:t>
            </a:r>
          </a:p>
          <a:p>
            <a:pPr lvl="3"/>
            <a:r>
              <a:rPr lang="en-US" i="1" dirty="0"/>
              <a:t>(which is what it was originally proposed for), </a:t>
            </a:r>
          </a:p>
          <a:p>
            <a:pPr lvl="2"/>
            <a:r>
              <a:rPr lang="en-US" i="1" dirty="0"/>
              <a:t>but does not support using BLEU outside of MT, for evaluation of individual texts, or for scientific hypothesis testing.</a:t>
            </a:r>
          </a:p>
        </p:txBody>
      </p:sp>
      <p:sp>
        <p:nvSpPr>
          <p:cNvPr id="5" name="Footer Placeholder 4">
            <a:extLst>
              <a:ext uri="{FF2B5EF4-FFF2-40B4-BE49-F238E27FC236}">
                <a16:creationId xmlns:a16="http://schemas.microsoft.com/office/drawing/2014/main" id="{99D12D50-8378-7665-9AAB-0DE35C7ACD4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646348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1AFE-B30C-6626-1765-AFF58E42EDF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9EE75690-237A-9211-3719-B624B0A6E24D}"/>
              </a:ext>
            </a:extLst>
          </p:cNvPr>
          <p:cNvSpPr>
            <a:spLocks noGrp="1"/>
          </p:cNvSpPr>
          <p:nvPr>
            <p:ph idx="1"/>
          </p:nvPr>
        </p:nvSpPr>
        <p:spPr/>
        <p:txBody>
          <a:bodyPr>
            <a:normAutofit fontScale="92500"/>
          </a:bodyPr>
          <a:lstStyle/>
          <a:p>
            <a:r>
              <a:rPr lang="en-US" dirty="0"/>
              <a:t>BLEU was originally proposed </a:t>
            </a:r>
          </a:p>
          <a:p>
            <a:pPr lvl="1"/>
            <a:r>
              <a:rPr lang="en-US" dirty="0"/>
              <a:t>to compare a small number of systems for DARPA competitions. </a:t>
            </a:r>
          </a:p>
          <a:p>
            <a:r>
              <a:rPr lang="en-US" dirty="0"/>
              <a:t>But soon after BLEU was introduced, </a:t>
            </a:r>
          </a:p>
          <a:p>
            <a:pPr lvl="1"/>
            <a:r>
              <a:rPr lang="en-US" dirty="0" err="1"/>
              <a:t>Och</a:t>
            </a:r>
            <a:r>
              <a:rPr lang="en-US" dirty="0"/>
              <a:t> suggested using BLEU for a very different use case. </a:t>
            </a:r>
          </a:p>
          <a:p>
            <a:r>
              <a:rPr lang="en-US" dirty="0"/>
              <a:t>It had been standard practice to to use </a:t>
            </a:r>
          </a:p>
          <a:p>
            <a:pPr lvl="1"/>
            <a:r>
              <a:rPr lang="en-US" dirty="0"/>
              <a:t>different metrics for testing and training. </a:t>
            </a:r>
          </a:p>
          <a:p>
            <a:r>
              <a:rPr lang="en-US" dirty="0" err="1"/>
              <a:t>Och</a:t>
            </a:r>
            <a:r>
              <a:rPr lang="en-US" dirty="0"/>
              <a:t> found that if one is going to use BLEU to evaluate systems, </a:t>
            </a:r>
          </a:p>
          <a:p>
            <a:pPr lvl="1"/>
            <a:r>
              <a:rPr lang="en-US" dirty="0"/>
              <a:t>then his system would do better in the evaluation if he also used BLEU for training. </a:t>
            </a:r>
          </a:p>
          <a:p>
            <a:r>
              <a:rPr lang="en-US" dirty="0" err="1"/>
              <a:t>Och’s</a:t>
            </a:r>
            <a:r>
              <a:rPr lang="en-US" dirty="0"/>
              <a:t> suggestion did well in competitions, </a:t>
            </a:r>
          </a:p>
          <a:p>
            <a:pPr lvl="1"/>
            <a:r>
              <a:rPr lang="en-US" dirty="0"/>
              <a:t>but raises questions about reliability and validity</a:t>
            </a:r>
          </a:p>
        </p:txBody>
      </p:sp>
      <p:sp>
        <p:nvSpPr>
          <p:cNvPr id="5" name="Footer Placeholder 4">
            <a:extLst>
              <a:ext uri="{FF2B5EF4-FFF2-40B4-BE49-F238E27FC236}">
                <a16:creationId xmlns:a16="http://schemas.microsoft.com/office/drawing/2014/main" id="{0C32CDD5-F25F-8F0F-6226-D5CE635F8AC1}"/>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480173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22EF-3F01-CA4F-A734-F4E294167410}"/>
              </a:ext>
            </a:extLst>
          </p:cNvPr>
          <p:cNvSpPr>
            <a:spLocks noGrp="1"/>
          </p:cNvSpPr>
          <p:nvPr>
            <p:ph type="title"/>
          </p:nvPr>
        </p:nvSpPr>
        <p:spPr/>
        <p:txBody>
          <a:bodyPr/>
          <a:lstStyle/>
          <a:p>
            <a:r>
              <a:rPr lang="en-US" dirty="0"/>
              <a:t>Consequence of Evaluation:</a:t>
            </a:r>
            <a:br>
              <a:rPr lang="en-US" dirty="0"/>
            </a:br>
            <a:r>
              <a:rPr lang="en-US" dirty="0"/>
              <a:t>Proposed Scale</a:t>
            </a:r>
          </a:p>
        </p:txBody>
      </p:sp>
      <p:sp>
        <p:nvSpPr>
          <p:cNvPr id="3" name="Content Placeholder 2">
            <a:extLst>
              <a:ext uri="{FF2B5EF4-FFF2-40B4-BE49-F238E27FC236}">
                <a16:creationId xmlns:a16="http://schemas.microsoft.com/office/drawing/2014/main" id="{EDD50BE7-CD9A-B3CB-035C-913DFC85824C}"/>
              </a:ext>
            </a:extLst>
          </p:cNvPr>
          <p:cNvSpPr>
            <a:spLocks noGrp="1"/>
          </p:cNvSpPr>
          <p:nvPr>
            <p:ph idx="1"/>
          </p:nvPr>
        </p:nvSpPr>
        <p:spPr/>
        <p:txBody>
          <a:bodyPr>
            <a:normAutofit/>
          </a:bodyPr>
          <a:lstStyle/>
          <a:p>
            <a:r>
              <a:rPr lang="en-US" dirty="0"/>
              <a:t>Minor: e.g., SOTA-chasing, leaderboards</a:t>
            </a:r>
          </a:p>
          <a:p>
            <a:r>
              <a:rPr lang="en-US" dirty="0"/>
              <a:t>Moderate: e.g., Multitask learning</a:t>
            </a:r>
          </a:p>
          <a:p>
            <a:pPr lvl="1"/>
            <a:r>
              <a:rPr lang="en-US" dirty="0"/>
              <a:t>Generalizing results over workloads and tasks.</a:t>
            </a:r>
          </a:p>
          <a:p>
            <a:r>
              <a:rPr lang="en-US" dirty="0"/>
              <a:t>Major: e.g., </a:t>
            </a:r>
            <a:r>
              <a:rPr lang="en-US" dirty="0" err="1"/>
              <a:t>Och</a:t>
            </a:r>
            <a:r>
              <a:rPr lang="en-US" dirty="0"/>
              <a:t> training</a:t>
            </a:r>
          </a:p>
          <a:p>
            <a:pPr lvl="1"/>
            <a:r>
              <a:rPr lang="en-US" dirty="0"/>
              <a:t>Significant consequences for system performance</a:t>
            </a:r>
          </a:p>
          <a:p>
            <a:r>
              <a:rPr lang="en-US" dirty="0"/>
              <a:t>Mission Critical: e.g., SPEC</a:t>
            </a:r>
          </a:p>
          <a:p>
            <a:pPr lvl="1"/>
            <a:r>
              <a:rPr lang="en-US" dirty="0"/>
              <a:t>What should I buy? And what performance should I expect on my workloads?</a:t>
            </a:r>
          </a:p>
          <a:p>
            <a:pPr lvl="1"/>
            <a:r>
              <a:rPr lang="en-US" dirty="0"/>
              <a:t>Go/No-go decisions</a:t>
            </a:r>
          </a:p>
        </p:txBody>
      </p:sp>
      <p:sp>
        <p:nvSpPr>
          <p:cNvPr id="4" name="Footer Placeholder 3">
            <a:extLst>
              <a:ext uri="{FF2B5EF4-FFF2-40B4-BE49-F238E27FC236}">
                <a16:creationId xmlns:a16="http://schemas.microsoft.com/office/drawing/2014/main" id="{0603E21C-6FD8-4385-643A-36A1A161A707}"/>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736240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14444</TotalTime>
  <Words>2701</Words>
  <Application>Microsoft Macintosh PowerPoint</Application>
  <PresentationFormat>Widescreen</PresentationFormat>
  <Paragraphs>326</Paragraphs>
  <Slides>34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Cambria Math</vt:lpstr>
      <vt:lpstr>Wingdings</vt:lpstr>
      <vt:lpstr>Office Theme</vt:lpstr>
      <vt:lpstr>The Easy,  the Hard  and the Ugly</vt:lpstr>
      <vt:lpstr>Ugly: Outline</vt:lpstr>
      <vt:lpstr>Evaluating Evaluations: A Perspective on Benchmarks</vt:lpstr>
      <vt:lpstr>Validity and Reliability Krippendorff (2018) Content analysis: An introduction to its methodology</vt:lpstr>
      <vt:lpstr>Reliability of BLEU https://aclanthology.org/P02-1040/ </vt:lpstr>
      <vt:lpstr>Reliability of BLEU</vt:lpstr>
      <vt:lpstr>Validity of BLEU</vt:lpstr>
      <vt:lpstr>Use Cases</vt:lpstr>
      <vt:lpstr>Consequence of Evaluation: Proposed Scale</vt:lpstr>
      <vt:lpstr>Averaging: Arithmetic vs. Geometric</vt:lpstr>
      <vt:lpstr>SPEC: A benchmark for evaluating CPUs</vt:lpstr>
      <vt:lpstr>Challenges for Validity and Reliability</vt:lpstr>
      <vt:lpstr>Unrepresentative Samples</vt:lpstr>
      <vt:lpstr>Test/Train Splits: Interpolation ≠ Extrapolation It’s Difficult to Make Predictions, Especially About the Future</vt:lpstr>
      <vt:lpstr>Leakage</vt:lpstr>
      <vt:lpstr>Labeling and Inter-annotator Agreement</vt:lpstr>
      <vt:lpstr>Too many (irrelevant) tasks</vt:lpstr>
      <vt:lpstr>Principles</vt:lpstr>
      <vt:lpstr>Ugly: Outline</vt:lpstr>
      <vt:lpstr>PowerPoint Presentation</vt:lpstr>
      <vt:lpstr>Too Good to be True</vt:lpstr>
      <vt:lpstr>Fluency ≠ Intelligence</vt:lpstr>
      <vt:lpstr>https://didapelled.bandcamp.com/track/smooth-talkin-con-man </vt:lpstr>
      <vt:lpstr>Good Applications for Smooth-Talking Machines</vt:lpstr>
      <vt:lpstr>https://www.chronicle.com/article/im-a-student-you-have-no-idea-how-much-were-using-chatgpt </vt:lpstr>
      <vt:lpstr>Essay Writing Subtasks: Human-machine Collaboration</vt:lpstr>
      <vt:lpstr>Is it cheating to use a chatbot?</vt:lpstr>
      <vt:lpstr>Good applications:  Take advantage of strengths and avoid weaknesses</vt:lpstr>
      <vt:lpstr>Smooth-Talking Conclusions</vt:lpstr>
      <vt:lpstr>PowerPoint Presentation</vt:lpstr>
      <vt:lpstr>Evaluation of Human-in-the-Loop Homework: use tools to help them write essays</vt:lpstr>
      <vt:lpstr>Use Cases: Some work well and some do not</vt:lpstr>
      <vt:lpstr>PowerPoint Presentation</vt:lpstr>
      <vt:lpstr>Lack of Perspective  Danger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ACL-2022 Tutorial: Part A: Simple Uses of Deep Nets</dc:title>
  <dc:creator>sglflqcz</dc:creator>
  <cp:lastModifiedBy>Kenneth Church</cp:lastModifiedBy>
  <cp:revision>40</cp:revision>
  <dcterms:created xsi:type="dcterms:W3CDTF">2022-05-07T16:48:18Z</dcterms:created>
  <dcterms:modified xsi:type="dcterms:W3CDTF">2024-02-26T19:51:15Z</dcterms:modified>
</cp:coreProperties>
</file>